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4" r:id="rId5"/>
    <p:sldId id="262" r:id="rId6"/>
    <p:sldId id="263" r:id="rId7"/>
    <p:sldId id="265" r:id="rId8"/>
    <p:sldId id="266" r:id="rId9"/>
    <p:sldId id="268" r:id="rId10"/>
    <p:sldId id="267" r:id="rId11"/>
    <p:sldId id="269" r:id="rId12"/>
    <p:sldId id="270" r:id="rId13"/>
  </p:sldIdLst>
  <p:sldSz cx="12192000" cy="6858000"/>
  <p:notesSz cx="9926638" cy="6797675"/>
  <p:defaultTextStyle>
    <a:defPPr>
      <a:defRPr lang="pt-PT"/>
    </a:defPPr>
    <a:lvl1pPr marL="0" algn="l" defTabSz="91432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806" algn="l" defTabSz="91432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68" algn="l" defTabSz="91432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130" algn="l" defTabSz="91432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91432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F0D"/>
    <a:srgbClr val="1273B1"/>
    <a:srgbClr val="127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E0809-0A76-4C8A-B63A-AC55A618713D}" v="5" dt="2021-10-06T11:49:20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797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1544" cy="341064"/>
          </a:xfrm>
          <a:prstGeom prst="rect">
            <a:avLst/>
          </a:prstGeom>
        </p:spPr>
        <p:txBody>
          <a:bodyPr vert="horz" lIns="95556" tIns="47777" rIns="95556" bIns="47777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5622798" y="2"/>
            <a:ext cx="4301544" cy="341064"/>
          </a:xfrm>
          <a:prstGeom prst="rect">
            <a:avLst/>
          </a:prstGeom>
        </p:spPr>
        <p:txBody>
          <a:bodyPr vert="horz" lIns="95556" tIns="47777" rIns="95556" bIns="47777" rtlCol="0"/>
          <a:lstStyle>
            <a:lvl1pPr algn="r">
              <a:defRPr sz="1300"/>
            </a:lvl1pPr>
          </a:lstStyle>
          <a:p>
            <a:fld id="{F3D0E049-D13A-49A1-BA91-7B9463262CAC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1544" cy="341064"/>
          </a:xfrm>
          <a:prstGeom prst="rect">
            <a:avLst/>
          </a:prstGeom>
        </p:spPr>
        <p:txBody>
          <a:bodyPr vert="horz" lIns="95556" tIns="47777" rIns="95556" bIns="47777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4" cy="341064"/>
          </a:xfrm>
          <a:prstGeom prst="rect">
            <a:avLst/>
          </a:prstGeom>
        </p:spPr>
        <p:txBody>
          <a:bodyPr vert="horz" lIns="95556" tIns="47777" rIns="95556" bIns="47777" rtlCol="0" anchor="b"/>
          <a:lstStyle>
            <a:lvl1pPr algn="r">
              <a:defRPr sz="1300"/>
            </a:lvl1pPr>
          </a:lstStyle>
          <a:p>
            <a:fld id="{3A3BAE97-D61C-4C96-9FC1-D42EBA339FA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4567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759" cy="340356"/>
          </a:xfrm>
          <a:prstGeom prst="rect">
            <a:avLst/>
          </a:prstGeom>
        </p:spPr>
        <p:txBody>
          <a:bodyPr vert="horz" lIns="201644" tIns="100822" rIns="201644" bIns="100822" rtlCol="0"/>
          <a:lstStyle>
            <a:lvl1pPr algn="l">
              <a:defRPr sz="26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879" y="0"/>
            <a:ext cx="4302759" cy="340356"/>
          </a:xfrm>
          <a:prstGeom prst="rect">
            <a:avLst/>
          </a:prstGeom>
        </p:spPr>
        <p:txBody>
          <a:bodyPr vert="horz" lIns="201644" tIns="100822" rIns="201644" bIns="100822" rtlCol="0"/>
          <a:lstStyle>
            <a:lvl1pPr algn="r">
              <a:defRPr sz="2600"/>
            </a:lvl1pPr>
          </a:lstStyle>
          <a:p>
            <a:fld id="{CC35739E-81EF-4C58-821F-A1DBAE80C848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01644" tIns="100822" rIns="201644" bIns="100822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42" y="3271204"/>
            <a:ext cx="7942355" cy="2677944"/>
          </a:xfrm>
          <a:prstGeom prst="rect">
            <a:avLst/>
          </a:prstGeom>
        </p:spPr>
        <p:txBody>
          <a:bodyPr vert="horz" lIns="201644" tIns="100822" rIns="201644" bIns="1008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319"/>
            <a:ext cx="4302759" cy="340356"/>
          </a:xfrm>
          <a:prstGeom prst="rect">
            <a:avLst/>
          </a:prstGeom>
        </p:spPr>
        <p:txBody>
          <a:bodyPr vert="horz" lIns="201644" tIns="100822" rIns="201644" bIns="100822" rtlCol="0" anchor="b"/>
          <a:lstStyle>
            <a:lvl1pPr algn="l">
              <a:defRPr sz="26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879" y="6457319"/>
            <a:ext cx="4302759" cy="340356"/>
          </a:xfrm>
          <a:prstGeom prst="rect">
            <a:avLst/>
          </a:prstGeom>
        </p:spPr>
        <p:txBody>
          <a:bodyPr vert="horz" lIns="201644" tIns="100822" rIns="201644" bIns="100822" rtlCol="0" anchor="b"/>
          <a:lstStyle>
            <a:lvl1pPr algn="r">
              <a:defRPr sz="2600"/>
            </a:lvl1pPr>
          </a:lstStyle>
          <a:p>
            <a:fld id="{F51C3BF6-CE42-4141-9B01-A6DBD01B964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73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C3BF6-CE42-4141-9B01-A6DBD01B964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6242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C3BF6-CE42-4141-9B01-A6DBD01B964F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9046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C3BF6-CE42-4141-9B01-A6DBD01B964F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6107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C3BF6-CE42-4141-9B01-A6DBD01B964F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189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C3BF6-CE42-4141-9B01-A6DBD01B964F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7072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C3BF6-CE42-4141-9B01-A6DBD01B964F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546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C3BF6-CE42-4141-9B01-A6DBD01B964F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358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C3BF6-CE42-4141-9B01-A6DBD01B964F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610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C3BF6-CE42-4141-9B01-A6DBD01B964F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731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C3BF6-CE42-4141-9B01-A6DBD01B964F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316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C3BF6-CE42-4141-9B01-A6DBD01B964F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471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C3BF6-CE42-4141-9B01-A6DBD01B964F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981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BD4A-1A89-4104-96F9-7B17592FF4E4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1A5A-7DD2-4214-9AE1-6ADB1CDB91C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525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BD4A-1A89-4104-96F9-7B17592FF4E4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1A5A-7DD2-4214-9AE1-6ADB1CDB91C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181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BD4A-1A89-4104-96F9-7B17592FF4E4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1A5A-7DD2-4214-9AE1-6ADB1CDB91C7}" type="slidenum">
              <a:rPr lang="pt-PT" smtClean="0"/>
              <a:t>‹#›</a:t>
            </a:fld>
            <a:endParaRPr lang="pt-P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08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BD4A-1A89-4104-96F9-7B17592FF4E4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1A5A-7DD2-4214-9AE1-6ADB1CDB91C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4236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BD4A-1A89-4104-96F9-7B17592FF4E4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1A5A-7DD2-4214-9AE1-6ADB1CDB91C7}" type="slidenum">
              <a:rPr lang="pt-PT" smtClean="0"/>
              <a:t>‹#›</a:t>
            </a:fld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27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BD4A-1A89-4104-96F9-7B17592FF4E4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1A5A-7DD2-4214-9AE1-6ADB1CDB91C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5467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BD4A-1A89-4104-96F9-7B17592FF4E4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1A5A-7DD2-4214-9AE1-6ADB1CDB91C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9831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BD4A-1A89-4104-96F9-7B17592FF4E4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1A5A-7DD2-4214-9AE1-6ADB1CDB91C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156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6625" y="1158200"/>
            <a:ext cx="6858000" cy="4541604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flipH="1">
            <a:off x="-3" y="2"/>
            <a:ext cx="69157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>
              <a:solidFill>
                <a:schemeClr val="tx2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00801" y="2819404"/>
            <a:ext cx="5334095" cy="998998"/>
          </a:xfrm>
        </p:spPr>
        <p:txBody>
          <a:bodyPr anchor="t"/>
          <a:lstStyle>
            <a:lvl1pPr algn="l">
              <a:defRPr sz="3002">
                <a:solidFill>
                  <a:schemeClr val="accent1"/>
                </a:solidFill>
              </a:defRPr>
            </a:lvl1pPr>
          </a:lstStyle>
          <a:p>
            <a:endParaRPr lang="pt-PT" dirty="0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850" y="6041141"/>
            <a:ext cx="1926043" cy="566183"/>
          </a:xfrm>
          <a:prstGeom prst="rect">
            <a:avLst/>
          </a:prstGeom>
        </p:spPr>
      </p:pic>
      <p:sp>
        <p:nvSpPr>
          <p:cNvPr id="14" name="Marcador de Posição de Conteúdo 2"/>
          <p:cNvSpPr>
            <a:spLocks noGrp="1"/>
          </p:cNvSpPr>
          <p:nvPr>
            <p:ph idx="10"/>
          </p:nvPr>
        </p:nvSpPr>
        <p:spPr>
          <a:xfrm>
            <a:off x="6400801" y="3818400"/>
            <a:ext cx="5334095" cy="17899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171" indent="0">
              <a:buNone/>
              <a:defRPr>
                <a:solidFill>
                  <a:schemeClr val="tx1"/>
                </a:solidFill>
              </a:defRPr>
            </a:lvl2pPr>
            <a:lvl3pPr marL="914342" indent="0">
              <a:buNone/>
              <a:defRPr>
                <a:solidFill>
                  <a:schemeClr val="tx1"/>
                </a:solidFill>
              </a:defRPr>
            </a:lvl3pPr>
            <a:lvl4pPr marL="1371512" indent="0">
              <a:buNone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9" name="Subtítulo 2"/>
          <p:cNvSpPr txBox="1">
            <a:spLocks/>
          </p:cNvSpPr>
          <p:nvPr userDrawn="1"/>
        </p:nvSpPr>
        <p:spPr>
          <a:xfrm rot="16200000">
            <a:off x="-3085321" y="3081111"/>
            <a:ext cx="6858004" cy="695782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99" kern="1200" spc="198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INNOVATION IN SCHOOLS</a:t>
            </a:r>
            <a:r>
              <a:rPr lang="pt-PT" sz="1399" kern="1200" spc="198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399" kern="1200" spc="198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INSPIRED BY NATURE SOLUTIONS</a:t>
            </a:r>
            <a:endParaRPr lang="pt-PT" sz="1399" kern="1200" spc="198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557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 userDrawn="1"/>
        </p:nvSpPr>
        <p:spPr>
          <a:xfrm>
            <a:off x="6192457" y="2"/>
            <a:ext cx="605669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13" name="Retângulo 12"/>
          <p:cNvSpPr/>
          <p:nvPr userDrawn="1"/>
        </p:nvSpPr>
        <p:spPr>
          <a:xfrm>
            <a:off x="9" y="2"/>
            <a:ext cx="61924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2440" y="1204952"/>
            <a:ext cx="5139160" cy="986743"/>
          </a:xfrm>
        </p:spPr>
        <p:txBody>
          <a:bodyPr anchor="ctr"/>
          <a:lstStyle>
            <a:lvl1pPr algn="l">
              <a:defRPr sz="3002">
                <a:solidFill>
                  <a:schemeClr val="bg1"/>
                </a:solidFill>
              </a:defRPr>
            </a:lvl1pPr>
          </a:lstStyle>
          <a:p>
            <a:endParaRPr lang="pt-PT" dirty="0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542" y="6041139"/>
            <a:ext cx="1531378" cy="450164"/>
          </a:xfrm>
          <a:prstGeom prst="rect">
            <a:avLst/>
          </a:prstGeom>
        </p:spPr>
      </p:pic>
      <p:sp>
        <p:nvSpPr>
          <p:cNvPr id="9" name="Marcador de Posição de Conteúdo 2"/>
          <p:cNvSpPr>
            <a:spLocks noGrp="1"/>
          </p:cNvSpPr>
          <p:nvPr>
            <p:ph idx="1"/>
          </p:nvPr>
        </p:nvSpPr>
        <p:spPr>
          <a:xfrm>
            <a:off x="6724894" y="1204954"/>
            <a:ext cx="5091026" cy="4069185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8" name="Retângulo 7"/>
          <p:cNvSpPr/>
          <p:nvPr userDrawn="1"/>
        </p:nvSpPr>
        <p:spPr>
          <a:xfrm>
            <a:off x="9" y="3396651"/>
            <a:ext cx="6192454" cy="34718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2435932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27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BD4A-1A89-4104-96F9-7B17592FF4E4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1A5A-7DD2-4214-9AE1-6ADB1CDB91C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727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627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" b="14948"/>
          <a:stretch/>
        </p:blipFill>
        <p:spPr>
          <a:xfrm>
            <a:off x="0" y="-68234"/>
            <a:ext cx="12192000" cy="69279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511" y="655095"/>
            <a:ext cx="10584979" cy="5549520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pt-PT" dirty="0"/>
              <a:t>Clique para editar o estilo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317" y="5440640"/>
            <a:ext cx="1531378" cy="450164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 userDrawn="1"/>
        </p:nvSpPr>
        <p:spPr>
          <a:xfrm>
            <a:off x="803511" y="6419021"/>
            <a:ext cx="10584979" cy="440686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99" kern="1200" spc="198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INNOVATION IN SCHOOLS</a:t>
            </a:r>
            <a:r>
              <a:rPr lang="pt-PT" sz="1399" kern="1200" spc="198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399" kern="1200" spc="198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INSPIRED BY NATURE SOLUTIONS</a:t>
            </a:r>
            <a:endParaRPr lang="pt-PT" sz="1399" kern="1200" spc="198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Subtítulo 2"/>
          <p:cNvSpPr txBox="1">
            <a:spLocks/>
          </p:cNvSpPr>
          <p:nvPr userDrawn="1"/>
        </p:nvSpPr>
        <p:spPr>
          <a:xfrm>
            <a:off x="803511" y="214407"/>
            <a:ext cx="10584979" cy="440686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399" spc="502" dirty="0">
                <a:solidFill>
                  <a:schemeClr val="bg1"/>
                </a:solidFill>
              </a:rPr>
              <a:t>WWW.WEBSITE.EU</a:t>
            </a:r>
          </a:p>
        </p:txBody>
      </p:sp>
    </p:spTree>
    <p:extLst>
      <p:ext uri="{BB962C8B-B14F-4D97-AF65-F5344CB8AC3E}">
        <p14:creationId xmlns:p14="http://schemas.microsoft.com/office/powerpoint/2010/main" val="1984095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" r="27964" b="29421"/>
          <a:stretch/>
        </p:blipFill>
        <p:spPr>
          <a:xfrm>
            <a:off x="0" y="-27295"/>
            <a:ext cx="12187452" cy="69102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067" y="2292373"/>
            <a:ext cx="4941969" cy="1112747"/>
          </a:xfrm>
          <a:noFill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10" name="Marcador de Posição de Conteúdo 2"/>
          <p:cNvSpPr>
            <a:spLocks noGrp="1"/>
          </p:cNvSpPr>
          <p:nvPr>
            <p:ph idx="1"/>
          </p:nvPr>
        </p:nvSpPr>
        <p:spPr>
          <a:xfrm>
            <a:off x="595067" y="3600714"/>
            <a:ext cx="4941969" cy="597307"/>
          </a:xfrm>
        </p:spPr>
        <p:txBody>
          <a:bodyPr>
            <a:normAutofit/>
          </a:bodyPr>
          <a:lstStyle>
            <a:lvl1pPr marL="0" indent="0">
              <a:buNone/>
              <a:defRPr sz="1998">
                <a:solidFill>
                  <a:schemeClr val="bg1"/>
                </a:solidFill>
              </a:defRPr>
            </a:lvl1pPr>
            <a:lvl2pPr marL="457171" indent="0">
              <a:buNone/>
              <a:defRPr>
                <a:solidFill>
                  <a:schemeClr val="bg1"/>
                </a:solidFill>
              </a:defRPr>
            </a:lvl2pPr>
            <a:lvl3pPr marL="914342" indent="0">
              <a:buNone/>
              <a:defRPr>
                <a:solidFill>
                  <a:schemeClr val="bg1"/>
                </a:solidFill>
              </a:defRPr>
            </a:lvl3pPr>
            <a:lvl4pPr marL="1371512" indent="0">
              <a:buNone/>
              <a:defRPr>
                <a:solidFill>
                  <a:schemeClr val="bg1"/>
                </a:solidFill>
              </a:defRPr>
            </a:lvl4pPr>
            <a:lvl5pPr marL="1828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542" y="6041139"/>
            <a:ext cx="1531378" cy="4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07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155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88" y="365128"/>
            <a:ext cx="11340429" cy="1325562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5489" y="1825629"/>
            <a:ext cx="5559551" cy="3861497"/>
          </a:xfrm>
        </p:spPr>
        <p:txBody>
          <a:bodyPr>
            <a:normAutofit/>
          </a:bodyPr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7171" indent="0">
              <a:buNone/>
              <a:defRPr sz="1998"/>
            </a:lvl2pPr>
            <a:lvl3pPr marL="914342" indent="0">
              <a:buNone/>
              <a:defRPr sz="1800"/>
            </a:lvl3pPr>
            <a:lvl4pPr marL="1371512" indent="0">
              <a:buNone/>
              <a:defRPr sz="1800"/>
            </a:lvl4pPr>
            <a:lvl5pPr marL="1828678" indent="0">
              <a:buNone/>
              <a:defRPr sz="1800"/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542" y="6041139"/>
            <a:ext cx="1531378" cy="450164"/>
          </a:xfrm>
          <a:prstGeom prst="rect">
            <a:avLst/>
          </a:prstGeom>
        </p:spPr>
      </p:pic>
      <p:sp>
        <p:nvSpPr>
          <p:cNvPr id="6" name="Marcador de Posição de Conteúdo 2"/>
          <p:cNvSpPr>
            <a:spLocks noGrp="1"/>
          </p:cNvSpPr>
          <p:nvPr>
            <p:ph idx="10"/>
          </p:nvPr>
        </p:nvSpPr>
        <p:spPr>
          <a:xfrm>
            <a:off x="6256366" y="1825629"/>
            <a:ext cx="5559551" cy="3861497"/>
          </a:xfrm>
        </p:spPr>
        <p:txBody>
          <a:bodyPr>
            <a:normAutofit/>
          </a:bodyPr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7171" indent="0">
              <a:buNone/>
              <a:defRPr sz="1998"/>
            </a:lvl2pPr>
            <a:lvl3pPr marL="914342" indent="0">
              <a:buNone/>
              <a:defRPr sz="1800"/>
            </a:lvl3pPr>
            <a:lvl4pPr marL="1371512" indent="0">
              <a:buNone/>
              <a:defRPr sz="1800"/>
            </a:lvl4pPr>
            <a:lvl5pPr marL="1828678" indent="0">
              <a:buNone/>
              <a:defRPr sz="1800"/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91873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800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Posição de Conteúdo 2"/>
          <p:cNvSpPr>
            <a:spLocks noGrp="1"/>
          </p:cNvSpPr>
          <p:nvPr userDrawn="1">
            <p:ph idx="1"/>
          </p:nvPr>
        </p:nvSpPr>
        <p:spPr>
          <a:xfrm>
            <a:off x="6131274" y="1825629"/>
            <a:ext cx="5684643" cy="3861497"/>
          </a:xfrm>
        </p:spPr>
        <p:txBody>
          <a:bodyPr>
            <a:normAutofit/>
          </a:bodyPr>
          <a:lstStyle>
            <a:lvl1pPr marL="0" indent="0">
              <a:buNone/>
              <a:defRPr sz="2398"/>
            </a:lvl1pPr>
            <a:lvl2pPr marL="457171" indent="0">
              <a:buNone/>
              <a:defRPr sz="1998"/>
            </a:lvl2pPr>
            <a:lvl3pPr marL="914342" indent="0">
              <a:buNone/>
              <a:defRPr sz="1800"/>
            </a:lvl3pPr>
            <a:lvl4pPr marL="1371512" indent="0">
              <a:buNone/>
              <a:defRPr sz="1800"/>
            </a:lvl4pPr>
            <a:lvl5pPr marL="1828678" indent="0">
              <a:buNone/>
              <a:defRPr sz="1800"/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5799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0" y="-4"/>
            <a:ext cx="12205904" cy="6858004"/>
            <a:chOff x="-3022287" y="-1"/>
            <a:chExt cx="15211752" cy="6858002"/>
          </a:xfrm>
        </p:grpSpPr>
        <p:sp>
          <p:nvSpPr>
            <p:cNvPr id="19" name="Retângulo 18"/>
            <p:cNvSpPr/>
            <p:nvPr userDrawn="1"/>
          </p:nvSpPr>
          <p:spPr>
            <a:xfrm>
              <a:off x="6125589" y="0"/>
              <a:ext cx="3033013" cy="6857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sp>
          <p:nvSpPr>
            <p:cNvPr id="13" name="Retângulo 12"/>
            <p:cNvSpPr/>
            <p:nvPr userDrawn="1"/>
          </p:nvSpPr>
          <p:spPr>
            <a:xfrm>
              <a:off x="-3022287" y="0"/>
              <a:ext cx="3104550" cy="6857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sp>
          <p:nvSpPr>
            <p:cNvPr id="8" name="Retângulo 7"/>
            <p:cNvSpPr/>
            <p:nvPr userDrawn="1"/>
          </p:nvSpPr>
          <p:spPr>
            <a:xfrm>
              <a:off x="9150161" y="1"/>
              <a:ext cx="3039304" cy="68579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sp>
          <p:nvSpPr>
            <p:cNvPr id="10" name="Retângulo 9"/>
            <p:cNvSpPr/>
            <p:nvPr userDrawn="1"/>
          </p:nvSpPr>
          <p:spPr>
            <a:xfrm>
              <a:off x="87143" y="2"/>
              <a:ext cx="3026348" cy="6857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sp>
          <p:nvSpPr>
            <p:cNvPr id="22" name="Retângulo 21"/>
            <p:cNvSpPr/>
            <p:nvPr userDrawn="1"/>
          </p:nvSpPr>
          <p:spPr>
            <a:xfrm>
              <a:off x="3112603" y="-1"/>
              <a:ext cx="3026348" cy="6857999"/>
            </a:xfrm>
            <a:prstGeom prst="rect">
              <a:avLst/>
            </a:prstGeom>
            <a:solidFill>
              <a:srgbClr val="127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542" y="6041139"/>
            <a:ext cx="1531378" cy="450164"/>
          </a:xfrm>
          <a:prstGeom prst="rect">
            <a:avLst/>
          </a:prstGeom>
        </p:spPr>
      </p:pic>
      <p:sp>
        <p:nvSpPr>
          <p:cNvPr id="9" name="Marcador de Posição de Conteúdo 2"/>
          <p:cNvSpPr>
            <a:spLocks noGrp="1"/>
          </p:cNvSpPr>
          <p:nvPr userDrawn="1">
            <p:ph idx="1"/>
          </p:nvPr>
        </p:nvSpPr>
        <p:spPr>
          <a:xfrm>
            <a:off x="2498562" y="3247495"/>
            <a:ext cx="2440580" cy="180525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14" name="Marcador de Posição de Conteúdo 2"/>
          <p:cNvSpPr>
            <a:spLocks noGrp="1"/>
          </p:cNvSpPr>
          <p:nvPr userDrawn="1">
            <p:ph idx="10" hasCustomPrompt="1"/>
          </p:nvPr>
        </p:nvSpPr>
        <p:spPr>
          <a:xfrm>
            <a:off x="2496028" y="1442242"/>
            <a:ext cx="2440580" cy="18052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5998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PT" dirty="0"/>
              <a:t>0%</a:t>
            </a:r>
          </a:p>
        </p:txBody>
      </p:sp>
      <p:sp>
        <p:nvSpPr>
          <p:cNvPr id="15" name="Marcador de Posição de Conteúdo 2"/>
          <p:cNvSpPr>
            <a:spLocks noGrp="1"/>
          </p:cNvSpPr>
          <p:nvPr userDrawn="1">
            <p:ph idx="11"/>
          </p:nvPr>
        </p:nvSpPr>
        <p:spPr>
          <a:xfrm>
            <a:off x="4939141" y="3247495"/>
            <a:ext cx="2390991" cy="180525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16" name="Marcador de Posição de Conteúdo 2"/>
          <p:cNvSpPr>
            <a:spLocks noGrp="1"/>
          </p:cNvSpPr>
          <p:nvPr userDrawn="1">
            <p:ph idx="12" hasCustomPrompt="1"/>
          </p:nvPr>
        </p:nvSpPr>
        <p:spPr>
          <a:xfrm>
            <a:off x="4936602" y="1442242"/>
            <a:ext cx="2390991" cy="18052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5998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PT" dirty="0"/>
              <a:t>0%</a:t>
            </a:r>
          </a:p>
        </p:txBody>
      </p:sp>
      <p:sp>
        <p:nvSpPr>
          <p:cNvPr id="17" name="Marcador de Posição de Conteúdo 2"/>
          <p:cNvSpPr>
            <a:spLocks noGrp="1"/>
          </p:cNvSpPr>
          <p:nvPr userDrawn="1">
            <p:ph idx="13"/>
          </p:nvPr>
        </p:nvSpPr>
        <p:spPr>
          <a:xfrm>
            <a:off x="7350263" y="3247495"/>
            <a:ext cx="2423680" cy="180525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18" name="Marcador de Posição de Conteúdo 2"/>
          <p:cNvSpPr>
            <a:spLocks noGrp="1"/>
          </p:cNvSpPr>
          <p:nvPr userDrawn="1">
            <p:ph idx="14" hasCustomPrompt="1"/>
          </p:nvPr>
        </p:nvSpPr>
        <p:spPr>
          <a:xfrm>
            <a:off x="7347730" y="1442242"/>
            <a:ext cx="2423680" cy="18052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5998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PT" dirty="0"/>
              <a:t>0%</a:t>
            </a:r>
          </a:p>
        </p:txBody>
      </p:sp>
      <p:sp>
        <p:nvSpPr>
          <p:cNvPr id="20" name="Marcador de Posição de Conteúdo 2"/>
          <p:cNvSpPr>
            <a:spLocks noGrp="1"/>
          </p:cNvSpPr>
          <p:nvPr userDrawn="1">
            <p:ph idx="15"/>
          </p:nvPr>
        </p:nvSpPr>
        <p:spPr>
          <a:xfrm>
            <a:off x="9764633" y="3247495"/>
            <a:ext cx="2427370" cy="180525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21" name="Marcador de Posição de Conteúdo 2"/>
          <p:cNvSpPr>
            <a:spLocks noGrp="1"/>
          </p:cNvSpPr>
          <p:nvPr userDrawn="1">
            <p:ph idx="16" hasCustomPrompt="1"/>
          </p:nvPr>
        </p:nvSpPr>
        <p:spPr>
          <a:xfrm>
            <a:off x="9762099" y="1442242"/>
            <a:ext cx="2427370" cy="18052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5998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PT" dirty="0"/>
              <a:t>0%</a:t>
            </a:r>
          </a:p>
        </p:txBody>
      </p:sp>
      <p:sp>
        <p:nvSpPr>
          <p:cNvPr id="23" name="Marcador de Posição de Conteúdo 2"/>
          <p:cNvSpPr>
            <a:spLocks noGrp="1"/>
          </p:cNvSpPr>
          <p:nvPr>
            <p:ph idx="17"/>
          </p:nvPr>
        </p:nvSpPr>
        <p:spPr>
          <a:xfrm>
            <a:off x="-16435" y="3247495"/>
            <a:ext cx="2502342" cy="180525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24" name="Marcador de Posição de Conteúdo 2"/>
          <p:cNvSpPr>
            <a:spLocks noGrp="1"/>
          </p:cNvSpPr>
          <p:nvPr>
            <p:ph idx="18" hasCustomPrompt="1"/>
          </p:nvPr>
        </p:nvSpPr>
        <p:spPr>
          <a:xfrm>
            <a:off x="-18969" y="1442242"/>
            <a:ext cx="2502342" cy="18052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5998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PT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203233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BD4A-1A89-4104-96F9-7B17592FF4E4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1A5A-7DD2-4214-9AE1-6ADB1CDB91C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492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BD4A-1A89-4104-96F9-7B17592FF4E4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1A5A-7DD2-4214-9AE1-6ADB1CDB91C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413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BD4A-1A89-4104-96F9-7B17592FF4E4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1A5A-7DD2-4214-9AE1-6ADB1CDB91C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4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BD4A-1A89-4104-96F9-7B17592FF4E4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1A5A-7DD2-4214-9AE1-6ADB1CDB91C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700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BD4A-1A89-4104-96F9-7B17592FF4E4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1A5A-7DD2-4214-9AE1-6ADB1CDB91C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136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BD4A-1A89-4104-96F9-7B17592FF4E4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1A5A-7DD2-4214-9AE1-6ADB1CDB91C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713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BD4A-1A89-4104-96F9-7B17592FF4E4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1A5A-7DD2-4214-9AE1-6ADB1CDB91C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145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7BD4A-1A89-4104-96F9-7B17592FF4E4}" type="datetimeFigureOut">
              <a:rPr lang="pt-PT" smtClean="0"/>
              <a:t>18/10/2021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281A5A-7DD2-4214-9AE1-6ADB1CDB91C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39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62" r:id="rId18"/>
    <p:sldLayoutId id="2147483666" r:id="rId19"/>
    <p:sldLayoutId id="2147483663" r:id="rId20"/>
    <p:sldLayoutId id="2147483660" r:id="rId21"/>
    <p:sldLayoutId id="2147483664" r:id="rId22"/>
    <p:sldLayoutId id="2147483650" r:id="rId23"/>
    <p:sldLayoutId id="2147483672" r:id="rId24"/>
    <p:sldLayoutId id="2147483669" r:id="rId25"/>
    <p:sldLayoutId id="2147483668" r:id="rId26"/>
    <p:sldLayoutId id="2147483665" r:id="rId2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4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50006" y="3783167"/>
            <a:ext cx="2434107" cy="631065"/>
          </a:xfrm>
          <a:prstGeom prst="rect">
            <a:avLst/>
          </a:prstGeom>
        </p:spPr>
        <p:txBody>
          <a:bodyPr vert="horz" wrap="none" lIns="91438" tIns="45719" rIns="91438" bIns="45719" rtlCol="0" anchor="ctr">
            <a:normAutofit/>
          </a:bodyPr>
          <a:lstStyle/>
          <a:p>
            <a:r>
              <a:rPr lang="en-GB" sz="2799" dirty="0">
                <a:solidFill>
                  <a:schemeClr val="bg1"/>
                </a:solidFill>
              </a:rPr>
              <a:t>BIOMIMICRY </a:t>
            </a:r>
            <a:r>
              <a:rPr lang="en-GB" sz="564" dirty="0">
                <a:solidFill>
                  <a:schemeClr val="bg1"/>
                </a:solidFill>
              </a:rPr>
              <a:t> </a:t>
            </a:r>
            <a:r>
              <a:rPr lang="en-GB" sz="2799" dirty="0">
                <a:solidFill>
                  <a:schemeClr val="bg1"/>
                </a:solidFill>
              </a:rPr>
              <a:t>DUETS 1A</a:t>
            </a:r>
            <a:endParaRPr lang="en-GB" sz="564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283009"/>
              </p:ext>
            </p:extLst>
          </p:nvPr>
        </p:nvGraphicFramePr>
        <p:xfrm>
          <a:off x="5743978" y="719664"/>
          <a:ext cx="6270582" cy="4828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830">
                <a:tc gridSpan="2">
                  <a:txBody>
                    <a:bodyPr/>
                    <a:lstStyle/>
                    <a:p>
                      <a:pPr algn="ctr"/>
                      <a:r>
                        <a:rPr lang="en-GB" sz="40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CORAL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082">
                <a:tc>
                  <a:txBody>
                    <a:bodyPr/>
                    <a:lstStyle/>
                    <a:p>
                      <a:pPr algn="ctr"/>
                      <a:r>
                        <a:rPr lang="en-GB" sz="2400" b="1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Underwater ecosystem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624">
                <a:tc>
                  <a:txBody>
                    <a:bodyPr/>
                    <a:lstStyle/>
                    <a:p>
                      <a:pPr algn="ctr"/>
                      <a:r>
                        <a:rPr lang="en-GB" sz="2400" b="1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SUPER POWER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less than 0.1% of the world's ocean area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home for at least 25% of all marine species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9401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 coral reef is composed of thousands of soft-bodied animals called coral polyps that collect layers of calcium carbonate over time. They are crucial to the survival of life on Earth. 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r="6119"/>
          <a:stretch/>
        </p:blipFill>
        <p:spPr>
          <a:xfrm>
            <a:off x="708345" y="-2"/>
            <a:ext cx="4520484" cy="68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50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4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50006" y="3783167"/>
            <a:ext cx="2434107" cy="631065"/>
          </a:xfrm>
          <a:prstGeom prst="rect">
            <a:avLst/>
          </a:prstGeom>
        </p:spPr>
        <p:txBody>
          <a:bodyPr vert="horz" wrap="none" lIns="91438" tIns="45719" rIns="91438" bIns="45719" rtlCol="0" anchor="ctr">
            <a:normAutofit/>
          </a:bodyPr>
          <a:lstStyle/>
          <a:p>
            <a:r>
              <a:rPr lang="en-GB" sz="2799" dirty="0">
                <a:solidFill>
                  <a:schemeClr val="bg1"/>
                </a:solidFill>
              </a:rPr>
              <a:t>BIOMIMICRY </a:t>
            </a:r>
            <a:r>
              <a:rPr lang="en-GB" sz="564" dirty="0">
                <a:solidFill>
                  <a:schemeClr val="bg1"/>
                </a:solidFill>
              </a:rPr>
              <a:t> </a:t>
            </a:r>
            <a:r>
              <a:rPr lang="en-GB" sz="2799" dirty="0">
                <a:solidFill>
                  <a:schemeClr val="bg1"/>
                </a:solidFill>
              </a:rPr>
              <a:t>DUETS 5B</a:t>
            </a:r>
            <a:endParaRPr lang="en-GB" sz="564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660681"/>
              </p:ext>
            </p:extLst>
          </p:nvPr>
        </p:nvGraphicFramePr>
        <p:xfrm>
          <a:off x="5743978" y="719667"/>
          <a:ext cx="6270582" cy="431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372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40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CLIMBING GLOVES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5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YEAR OF DISCOVERY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2014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56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SUPER POWER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humans can climb glass walls easily with these gloves 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64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gecko glove is a pad of 24 tiles covered in a synthetic adhesive that shares large loads—like the weight of a human body—across all tiles evenly. </a:t>
                      </a:r>
                      <a:endParaRPr lang="en-GB" sz="2000" b="0" i="0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6B87C10-F5B7-4921-80E8-4B00719F1F2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</p:txBody>
      </p:sp>
      <p:pic>
        <p:nvPicPr>
          <p:cNvPr id="5" name="Picture 4" descr="A glove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DBDCEDF-8DF9-4D23-B5E1-3389ED30E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6" y="0"/>
            <a:ext cx="4590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8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4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50006" y="3783167"/>
            <a:ext cx="2434107" cy="631065"/>
          </a:xfrm>
          <a:prstGeom prst="rect">
            <a:avLst/>
          </a:prstGeom>
        </p:spPr>
        <p:txBody>
          <a:bodyPr vert="horz" wrap="none" lIns="91438" tIns="45719" rIns="91438" bIns="45719" rtlCol="0" anchor="ctr">
            <a:normAutofit/>
          </a:bodyPr>
          <a:lstStyle/>
          <a:p>
            <a:r>
              <a:rPr lang="en-GB" sz="2799" dirty="0">
                <a:solidFill>
                  <a:schemeClr val="bg1"/>
                </a:solidFill>
              </a:rPr>
              <a:t>BIOMIMICRY</a:t>
            </a:r>
            <a:r>
              <a:rPr lang="en-GB" sz="564" dirty="0">
                <a:solidFill>
                  <a:schemeClr val="bg1"/>
                </a:solidFill>
              </a:rPr>
              <a:t>  </a:t>
            </a:r>
            <a:r>
              <a:rPr lang="en-GB" sz="2799" dirty="0">
                <a:solidFill>
                  <a:schemeClr val="bg1"/>
                </a:solidFill>
              </a:rPr>
              <a:t>DUETS 6A</a:t>
            </a:r>
            <a:endParaRPr lang="en-GB" sz="564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71561"/>
              </p:ext>
            </p:extLst>
          </p:nvPr>
        </p:nvGraphicFramePr>
        <p:xfrm>
          <a:off x="5743978" y="719667"/>
          <a:ext cx="6270582" cy="4713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7191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40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PANGOLIN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56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Mammal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56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SUPER POWER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285750" algn="l" defTabSz="457200" rtl="0" eaLnBrk="1" latinLnBrk="0" hangingPunct="1">
                        <a:buFontTx/>
                        <a:buChar char="-"/>
                      </a:pPr>
                      <a:r>
                        <a:rPr lang="en-US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under threat, it curls into a tight ball</a:t>
                      </a:r>
                    </a:p>
                    <a:p>
                      <a:pPr marL="0" indent="-285750" algn="l" defTabSz="457200" rtl="0" eaLnBrk="1" latinLnBrk="0" hangingPunct="1">
                        <a:buFontTx/>
                        <a:buChar char="-"/>
                      </a:pPr>
                      <a:r>
                        <a:rPr lang="en-US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it uses their sharp-scaled tails as defense</a:t>
                      </a:r>
                      <a:endParaRPr lang="en-GB" sz="2000" b="0" i="0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64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Though many think of them as reptiles, pangolins are mammals. They are the only mammals wholly-covered in scales and they use those scales to protect themselves from predators. </a:t>
                      </a:r>
                      <a:endParaRPr lang="en-GB" sz="2000" b="0" i="0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6B87C10-F5B7-4921-80E8-4B00719F1F2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68D8C-FB2F-481F-9E52-68FBD4D77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6" y="0"/>
            <a:ext cx="4555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60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4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50006" y="3783167"/>
            <a:ext cx="2434107" cy="631065"/>
          </a:xfrm>
          <a:prstGeom prst="rect">
            <a:avLst/>
          </a:prstGeom>
        </p:spPr>
        <p:txBody>
          <a:bodyPr vert="horz" wrap="none" lIns="91438" tIns="45719" rIns="91438" bIns="45719" rtlCol="0" anchor="ctr">
            <a:normAutofit/>
          </a:bodyPr>
          <a:lstStyle/>
          <a:p>
            <a:r>
              <a:rPr lang="en-GB" sz="2799" dirty="0">
                <a:solidFill>
                  <a:schemeClr val="bg1"/>
                </a:solidFill>
              </a:rPr>
              <a:t>BIOMIMICRY </a:t>
            </a:r>
            <a:r>
              <a:rPr lang="en-GB" sz="564" dirty="0">
                <a:solidFill>
                  <a:schemeClr val="bg1"/>
                </a:solidFill>
              </a:rPr>
              <a:t> </a:t>
            </a:r>
            <a:r>
              <a:rPr lang="en-GB" sz="2799" dirty="0">
                <a:solidFill>
                  <a:schemeClr val="bg1"/>
                </a:solidFill>
              </a:rPr>
              <a:t>DUETS 6B</a:t>
            </a:r>
            <a:endParaRPr lang="en-GB" sz="564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610940"/>
              </p:ext>
            </p:extLst>
          </p:nvPr>
        </p:nvGraphicFramePr>
        <p:xfrm>
          <a:off x="5743978" y="719667"/>
          <a:ext cx="6270582" cy="459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8314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40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PANGOLIN BACKPACK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5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YEAR OF DISCOVERY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2010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56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SUPER POWER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285750" algn="l" defTabSz="457200" rtl="0" eaLnBrk="1" latinLnBrk="0" hangingPunct="1">
                        <a:buFontTx/>
                        <a:buChar char="-"/>
                      </a:pPr>
                      <a:r>
                        <a:rPr lang="en-US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durable and flexible </a:t>
                      </a:r>
                    </a:p>
                    <a:p>
                      <a:pPr marL="0" indent="-285750" algn="l" defTabSz="457200" rtl="0" eaLnBrk="1" latinLnBrk="0" hangingPunct="1">
                        <a:buFontTx/>
                        <a:buChar char="-"/>
                      </a:pPr>
                      <a:r>
                        <a:rPr lang="en-US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easy access to the contents</a:t>
                      </a:r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64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design is arranged so the pieces retract onto one another rather than a standard zipper enclosure. The design mimics the razor-sharp scales on the back of the spiny pangolin. </a:t>
                      </a:r>
                      <a:endParaRPr lang="en-GB" sz="2000" b="0" i="0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6B87C10-F5B7-4921-80E8-4B00719F1F2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</p:txBody>
      </p:sp>
      <p:pic>
        <p:nvPicPr>
          <p:cNvPr id="3" name="Picture 2" descr="A picture containing several&#10;&#10;Description automatically generated">
            <a:extLst>
              <a:ext uri="{FF2B5EF4-FFF2-40B4-BE49-F238E27FC236}">
                <a16:creationId xmlns:a16="http://schemas.microsoft.com/office/drawing/2014/main" id="{0DDE2240-1295-4111-8681-E1CB3CFE4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6" y="0"/>
            <a:ext cx="4564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0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4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50006" y="3783167"/>
            <a:ext cx="2434107" cy="631065"/>
          </a:xfrm>
          <a:prstGeom prst="rect">
            <a:avLst/>
          </a:prstGeom>
        </p:spPr>
        <p:txBody>
          <a:bodyPr vert="horz" wrap="none" lIns="91438" tIns="45719" rIns="91438" bIns="45719" rtlCol="0" anchor="ctr">
            <a:normAutofit/>
          </a:bodyPr>
          <a:lstStyle/>
          <a:p>
            <a:r>
              <a:rPr lang="en-GB" sz="2799" dirty="0">
                <a:solidFill>
                  <a:schemeClr val="bg1"/>
                </a:solidFill>
              </a:rPr>
              <a:t>BIOMIMICRY </a:t>
            </a:r>
            <a:r>
              <a:rPr lang="en-GB" sz="564" dirty="0">
                <a:solidFill>
                  <a:schemeClr val="bg1"/>
                </a:solidFill>
              </a:rPr>
              <a:t> </a:t>
            </a:r>
            <a:r>
              <a:rPr lang="en-GB" sz="2799" dirty="0">
                <a:solidFill>
                  <a:schemeClr val="bg1"/>
                </a:solidFill>
              </a:rPr>
              <a:t>DUETS 1B</a:t>
            </a:r>
            <a:endParaRPr lang="en-GB" sz="564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45115"/>
              </p:ext>
            </p:extLst>
          </p:nvPr>
        </p:nvGraphicFramePr>
        <p:xfrm>
          <a:off x="5743978" y="719664"/>
          <a:ext cx="6270581" cy="4506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295">
                <a:tc gridSpan="2">
                  <a:txBody>
                    <a:bodyPr/>
                    <a:lstStyle/>
                    <a:p>
                      <a:pPr algn="ctr"/>
                      <a:r>
                        <a:rPr lang="en-GB" sz="40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CARBON NEUTRAL CEMENT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23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YEAR OF DISCOVERY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XXI century, around 2020 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40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SUPER POWER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285750" algn="l" defTabSz="457200" rtl="0" eaLnBrk="1" latinLnBrk="0" hangingPunct="1">
                        <a:buFontTx/>
                        <a:buChar char="-"/>
                      </a:pPr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captures CO2 emissions </a:t>
                      </a:r>
                    </a:p>
                    <a:p>
                      <a:pPr marL="0" indent="-285750" algn="l" defTabSz="457200" rtl="0" eaLnBrk="1" latinLnBrk="0" hangingPunct="1">
                        <a:buFontTx/>
                        <a:buChar char="-"/>
                      </a:pPr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durable building material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794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0" i="0" u="non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first full-scale installation for carbon capture was built at the </a:t>
                      </a:r>
                      <a:r>
                        <a:rPr lang="en-GB" sz="2000" b="0" i="0" u="none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Brevik</a:t>
                      </a:r>
                      <a:r>
                        <a:rPr lang="en-GB" sz="2000" b="0" i="0" u="non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cement plant, in Norway. Up to 1.8 million tonnes of carbon dioxide are to be captured annually from 2030 onwards, which will be crucial for the environment. 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Content Placeholder 1"/>
          <p:cNvPicPr>
            <a:picLocks noGrp="1" noChangeAspect="1"/>
          </p:cNvPicPr>
          <p:nvPr>
            <p:ph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r="47339"/>
          <a:stretch/>
        </p:blipFill>
        <p:spPr>
          <a:xfrm>
            <a:off x="695459" y="2"/>
            <a:ext cx="454624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7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4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50006" y="3783167"/>
            <a:ext cx="2434107" cy="631065"/>
          </a:xfrm>
          <a:prstGeom prst="rect">
            <a:avLst/>
          </a:prstGeom>
        </p:spPr>
        <p:txBody>
          <a:bodyPr vert="horz" wrap="none" lIns="91438" tIns="45719" rIns="91438" bIns="45719" rtlCol="0" anchor="ctr">
            <a:normAutofit/>
          </a:bodyPr>
          <a:lstStyle/>
          <a:p>
            <a:r>
              <a:rPr lang="en-GB" sz="2799" dirty="0">
                <a:solidFill>
                  <a:schemeClr val="bg1"/>
                </a:solidFill>
              </a:rPr>
              <a:t>BIOMIMICRY </a:t>
            </a:r>
            <a:r>
              <a:rPr lang="en-GB" sz="564" dirty="0">
                <a:solidFill>
                  <a:schemeClr val="bg1"/>
                </a:solidFill>
              </a:rPr>
              <a:t>  </a:t>
            </a:r>
            <a:r>
              <a:rPr lang="en-GB" sz="2799" dirty="0">
                <a:solidFill>
                  <a:schemeClr val="bg1"/>
                </a:solidFill>
              </a:rPr>
              <a:t>DUETS 2A</a:t>
            </a:r>
            <a:endParaRPr lang="en-GB" sz="564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308768"/>
              </p:ext>
            </p:extLst>
          </p:nvPr>
        </p:nvGraphicFramePr>
        <p:xfrm>
          <a:off x="5743978" y="719664"/>
          <a:ext cx="6270582" cy="4697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641">
                <a:tc gridSpan="2">
                  <a:txBody>
                    <a:bodyPr/>
                    <a:lstStyle/>
                    <a:p>
                      <a:pPr algn="ctr"/>
                      <a:r>
                        <a:rPr lang="en-GB" sz="40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ROSE BUTTERFLY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89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Insect 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40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SUPER POWER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black wings absorb energy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407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0" i="0" u="non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rose butterfly is native to Southeast Asia and its wings are built from tiny scales that are covered in spaced holes. Butterflies are indicators of a healthy environment and ecosystems and they pollinate plants in gardens.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t="403" r="46909" b="-2337"/>
          <a:stretch/>
        </p:blipFill>
        <p:spPr>
          <a:xfrm>
            <a:off x="682585" y="4"/>
            <a:ext cx="4542503" cy="69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3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4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50006" y="3783167"/>
            <a:ext cx="2434107" cy="631065"/>
          </a:xfrm>
          <a:prstGeom prst="rect">
            <a:avLst/>
          </a:prstGeom>
        </p:spPr>
        <p:txBody>
          <a:bodyPr vert="horz" wrap="none" lIns="91438" tIns="45719" rIns="91438" bIns="45719" rtlCol="0" anchor="ctr">
            <a:normAutofit/>
          </a:bodyPr>
          <a:lstStyle/>
          <a:p>
            <a:r>
              <a:rPr lang="en-GB" sz="2799" dirty="0">
                <a:solidFill>
                  <a:schemeClr val="bg1"/>
                </a:solidFill>
              </a:rPr>
              <a:t>BIOMIMICRY </a:t>
            </a:r>
            <a:r>
              <a:rPr lang="en-GB" sz="564" dirty="0">
                <a:solidFill>
                  <a:schemeClr val="bg1"/>
                </a:solidFill>
              </a:rPr>
              <a:t> </a:t>
            </a:r>
            <a:r>
              <a:rPr lang="en-GB" sz="2799" dirty="0">
                <a:solidFill>
                  <a:schemeClr val="bg1"/>
                </a:solidFill>
              </a:rPr>
              <a:t>DUETS 2B</a:t>
            </a:r>
            <a:endParaRPr lang="en-GB" sz="564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066706"/>
              </p:ext>
            </p:extLst>
          </p:nvPr>
        </p:nvGraphicFramePr>
        <p:xfrm>
          <a:off x="5743978" y="719667"/>
          <a:ext cx="6270582" cy="502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7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4564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40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SOLAR PANELS (Siddique’s technique)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12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YEAR OF DISCOVERY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Roots of solar power 1839,</a:t>
                      </a:r>
                      <a:b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Siddique’s technique around 2016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40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SUPER POWER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produce more power throughout the whole day, not only during a few hours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564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0" i="0" u="non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Siddiques’s</a:t>
                      </a:r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cells can absorb a lot of light regardless of the sun’s angle. Solar technologies convert sunlight into electrical energy and are environment-friendly. 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Content Placeholder 1"/>
          <p:cNvPicPr>
            <a:picLocks noGrp="1" noChangeAspect="1"/>
          </p:cNvPicPr>
          <p:nvPr>
            <p:ph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-39152"/>
          <a:stretch/>
        </p:blipFill>
        <p:spPr>
          <a:xfrm>
            <a:off x="693176" y="0"/>
            <a:ext cx="742989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4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4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50006" y="3783167"/>
            <a:ext cx="2434107" cy="631065"/>
          </a:xfrm>
          <a:prstGeom prst="rect">
            <a:avLst/>
          </a:prstGeom>
        </p:spPr>
        <p:txBody>
          <a:bodyPr vert="horz" wrap="none" lIns="91438" tIns="45719" rIns="91438" bIns="45719" rtlCol="0" anchor="ctr">
            <a:normAutofit/>
          </a:bodyPr>
          <a:lstStyle/>
          <a:p>
            <a:r>
              <a:rPr lang="en-GB" sz="2799" dirty="0">
                <a:solidFill>
                  <a:schemeClr val="bg1"/>
                </a:solidFill>
              </a:rPr>
              <a:t>BIOMIMICRY</a:t>
            </a:r>
            <a:r>
              <a:rPr lang="en-GB" sz="564" dirty="0">
                <a:solidFill>
                  <a:schemeClr val="bg1"/>
                </a:solidFill>
              </a:rPr>
              <a:t>  </a:t>
            </a:r>
            <a:r>
              <a:rPr lang="en-GB" sz="2799" dirty="0">
                <a:solidFill>
                  <a:schemeClr val="bg1"/>
                </a:solidFill>
              </a:rPr>
              <a:t>DUETS 3A</a:t>
            </a:r>
            <a:endParaRPr lang="en-GB" sz="564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17137"/>
              </p:ext>
            </p:extLst>
          </p:nvPr>
        </p:nvGraphicFramePr>
        <p:xfrm>
          <a:off x="5743978" y="719664"/>
          <a:ext cx="6270582" cy="4756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886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40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CAT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82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Carnivorous Mammal 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767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SUPER POWER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285750" algn="l" defTabSz="457200" rtl="0" eaLnBrk="1" latinLnBrk="0" hangingPunct="1">
                        <a:buFontTx/>
                        <a:buChar char="-"/>
                      </a:pPr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strong flexible body</a:t>
                      </a:r>
                    </a:p>
                    <a:p>
                      <a:pPr marL="0" indent="-285750" algn="l" defTabSz="457200" rtl="0" eaLnBrk="1" latinLnBrk="0" hangingPunct="1">
                        <a:buFontTx/>
                        <a:buChar char="-"/>
                      </a:pPr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quick reflexes</a:t>
                      </a:r>
                    </a:p>
                    <a:p>
                      <a:pPr marL="0" indent="-285750" algn="l" defTabSz="457200" rtl="0" eaLnBrk="1" latinLnBrk="0" hangingPunct="1">
                        <a:buFontTx/>
                        <a:buChar char="-"/>
                      </a:pPr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sharp teeth and retractable claws</a:t>
                      </a:r>
                    </a:p>
                    <a:p>
                      <a:pPr marL="0" indent="-285750" algn="l" defTabSz="457200" rtl="0" eaLnBrk="1" latinLnBrk="0" hangingPunct="1">
                        <a:buFontTx/>
                        <a:buChar char="-"/>
                      </a:pPr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well developed night vision and sense of smell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64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Cats can jump up to 6 times their height and run up to 30mph. 1 year of their life equals to 15 years of a humans live. They sleep for around 13 to 16 hours a day (70% of their life). 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 b="14206"/>
          <a:stretch/>
        </p:blipFill>
        <p:spPr>
          <a:xfrm>
            <a:off x="682585" y="2"/>
            <a:ext cx="4546645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0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4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50006" y="3783167"/>
            <a:ext cx="2434107" cy="631065"/>
          </a:xfrm>
          <a:prstGeom prst="rect">
            <a:avLst/>
          </a:prstGeom>
        </p:spPr>
        <p:txBody>
          <a:bodyPr vert="horz" wrap="none" lIns="91438" tIns="45719" rIns="91438" bIns="45719" rtlCol="0" anchor="ctr">
            <a:normAutofit/>
          </a:bodyPr>
          <a:lstStyle/>
          <a:p>
            <a:r>
              <a:rPr lang="en-GB" sz="2799" dirty="0">
                <a:solidFill>
                  <a:schemeClr val="bg1"/>
                </a:solidFill>
              </a:rPr>
              <a:t>BIOMIMICRY </a:t>
            </a:r>
            <a:r>
              <a:rPr lang="en-GB" sz="564" dirty="0">
                <a:solidFill>
                  <a:schemeClr val="bg1"/>
                </a:solidFill>
              </a:rPr>
              <a:t> </a:t>
            </a:r>
            <a:r>
              <a:rPr lang="en-GB" sz="2799" dirty="0">
                <a:solidFill>
                  <a:schemeClr val="bg1"/>
                </a:solidFill>
              </a:rPr>
              <a:t>DUETS 3B</a:t>
            </a:r>
            <a:endParaRPr lang="en-GB" sz="564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469591"/>
              </p:ext>
            </p:extLst>
          </p:nvPr>
        </p:nvGraphicFramePr>
        <p:xfrm>
          <a:off x="5743978" y="719667"/>
          <a:ext cx="6270582" cy="4492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8314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40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ROAD STUDS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56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YEAR OF DISCOVERY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Around 1934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56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SUPER POWER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it helps drivers’ follow the road in the dark or fog.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64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Road studs come in different sizes and are available in </a:t>
                      </a:r>
                      <a:r>
                        <a:rPr lang="en-GB" sz="2000" b="0" i="0" u="non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aluminum</a:t>
                      </a:r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rigid ABS plastic or glass. They are built to be able to withstand heavy loads and severe impacts. 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2" r="29457"/>
          <a:stretch/>
        </p:blipFill>
        <p:spPr>
          <a:xfrm>
            <a:off x="682576" y="2"/>
            <a:ext cx="4513007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4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50006" y="3783167"/>
            <a:ext cx="2434107" cy="631065"/>
          </a:xfrm>
          <a:prstGeom prst="rect">
            <a:avLst/>
          </a:prstGeom>
        </p:spPr>
        <p:txBody>
          <a:bodyPr vert="horz" wrap="none" lIns="91438" tIns="45719" rIns="91438" bIns="45719" rtlCol="0" anchor="ctr">
            <a:normAutofit/>
          </a:bodyPr>
          <a:lstStyle/>
          <a:p>
            <a:r>
              <a:rPr lang="en-GB" sz="2799" dirty="0">
                <a:solidFill>
                  <a:schemeClr val="bg1"/>
                </a:solidFill>
              </a:rPr>
              <a:t>BIOMIMICRY </a:t>
            </a:r>
            <a:r>
              <a:rPr lang="en-GB" sz="564" dirty="0">
                <a:solidFill>
                  <a:schemeClr val="bg1"/>
                </a:solidFill>
              </a:rPr>
              <a:t> </a:t>
            </a:r>
            <a:r>
              <a:rPr lang="en-GB" sz="2799" dirty="0">
                <a:solidFill>
                  <a:schemeClr val="bg1"/>
                </a:solidFill>
              </a:rPr>
              <a:t>DUETS 4A</a:t>
            </a:r>
            <a:endParaRPr lang="en-GB" sz="564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132515"/>
              </p:ext>
            </p:extLst>
          </p:nvPr>
        </p:nvGraphicFramePr>
        <p:xfrm>
          <a:off x="5743978" y="719667"/>
          <a:ext cx="6270582" cy="4473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026">
                <a:tc gridSpan="2">
                  <a:txBody>
                    <a:bodyPr/>
                    <a:lstStyle/>
                    <a:p>
                      <a:pPr algn="ctr"/>
                      <a:r>
                        <a:rPr lang="en-GB" sz="40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MOSQUITO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56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Insect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56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SUPER POWER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Penetrating human skin painlessly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64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mosquito uses the 2 maxillae as variable frequency </a:t>
                      </a:r>
                      <a:r>
                        <a:rPr lang="en-US" sz="2000" b="0" i="0" u="non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microsaws</a:t>
                      </a:r>
                      <a:r>
                        <a:rPr lang="en-US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with </a:t>
                      </a:r>
                      <a:r>
                        <a:rPr lang="en-US" sz="2000" b="0" i="0" u="non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nanosharp</a:t>
                      </a:r>
                      <a:r>
                        <a:rPr lang="en-US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teeth to advance into the skin. This enables the mosquito to insert its feeding fascicle into human skin using an exceedingly small force.</a:t>
                      </a:r>
                      <a:endParaRPr lang="en-GB" sz="2000" b="0" i="0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6B87C10-F5B7-4921-80E8-4B00719F1F2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</p:txBody>
      </p:sp>
      <p:pic>
        <p:nvPicPr>
          <p:cNvPr id="17" name="Picture 16" descr="A close up of a bug&#10;&#10;Description automatically generated with medium confidence">
            <a:extLst>
              <a:ext uri="{FF2B5EF4-FFF2-40B4-BE49-F238E27FC236}">
                <a16:creationId xmlns:a16="http://schemas.microsoft.com/office/drawing/2014/main" id="{723ADF21-BFD2-4903-833E-A6D4A0FDA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6" y="0"/>
            <a:ext cx="4555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1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4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50006" y="3783167"/>
            <a:ext cx="2434107" cy="631065"/>
          </a:xfrm>
          <a:prstGeom prst="rect">
            <a:avLst/>
          </a:prstGeom>
        </p:spPr>
        <p:txBody>
          <a:bodyPr vert="horz" wrap="none" lIns="91438" tIns="45719" rIns="91438" bIns="45719" rtlCol="0" anchor="ctr">
            <a:normAutofit/>
          </a:bodyPr>
          <a:lstStyle/>
          <a:p>
            <a:r>
              <a:rPr lang="en-GB" sz="2799" dirty="0">
                <a:solidFill>
                  <a:schemeClr val="bg1"/>
                </a:solidFill>
              </a:rPr>
              <a:t>BIOMIMICRY</a:t>
            </a:r>
            <a:r>
              <a:rPr lang="en-GB" sz="564" dirty="0">
                <a:solidFill>
                  <a:schemeClr val="bg1"/>
                </a:solidFill>
              </a:rPr>
              <a:t>  </a:t>
            </a:r>
            <a:r>
              <a:rPr lang="en-GB" sz="2799" dirty="0">
                <a:solidFill>
                  <a:schemeClr val="bg1"/>
                </a:solidFill>
              </a:rPr>
              <a:t>DUETS 4B</a:t>
            </a:r>
            <a:endParaRPr lang="en-GB" sz="564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17549"/>
              </p:ext>
            </p:extLst>
          </p:nvPr>
        </p:nvGraphicFramePr>
        <p:xfrm>
          <a:off x="5743978" y="719667"/>
          <a:ext cx="6270582" cy="471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760">
                <a:tc gridSpan="2">
                  <a:txBody>
                    <a:bodyPr/>
                    <a:lstStyle/>
                    <a:p>
                      <a:pPr algn="ctr"/>
                      <a:r>
                        <a:rPr lang="en-GB" sz="40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MICRONEEDLE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5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YEAR OF DISCOVERY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63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SUPER POWER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Penetrating human skin painlessly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64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Researchers developed 2 needles. One pierces the skin and administers the drug or draws blood, the other administers a light anesthetic. Like the mosquito’s proboscis, the first needle is softer at the tip, while the outside surrounding is serrated.</a:t>
                      </a:r>
                      <a:endParaRPr lang="en-GB" sz="2000" b="0" i="0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6B87C10-F5B7-4921-80E8-4B00719F1F2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</p:txBody>
      </p:sp>
      <p:pic>
        <p:nvPicPr>
          <p:cNvPr id="3" name="Picture 2" descr="A close-up of a syringe and a syringe&#10;&#10;Description automatically generated with medium confidence">
            <a:extLst>
              <a:ext uri="{FF2B5EF4-FFF2-40B4-BE49-F238E27FC236}">
                <a16:creationId xmlns:a16="http://schemas.microsoft.com/office/drawing/2014/main" id="{62AFE0EB-E70A-4F89-AFF9-F774B5840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7" y="0"/>
            <a:ext cx="4537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2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4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50006" y="3783167"/>
            <a:ext cx="2434107" cy="631065"/>
          </a:xfrm>
          <a:prstGeom prst="rect">
            <a:avLst/>
          </a:prstGeom>
        </p:spPr>
        <p:txBody>
          <a:bodyPr vert="horz" wrap="none" lIns="91438" tIns="45719" rIns="91438" bIns="45719" rtlCol="0" anchor="ctr">
            <a:normAutofit/>
          </a:bodyPr>
          <a:lstStyle/>
          <a:p>
            <a:r>
              <a:rPr lang="en-GB" sz="2799" dirty="0">
                <a:solidFill>
                  <a:schemeClr val="bg1"/>
                </a:solidFill>
              </a:rPr>
              <a:t>BIOMIMICRY </a:t>
            </a:r>
            <a:r>
              <a:rPr lang="en-GB" sz="564" dirty="0">
                <a:solidFill>
                  <a:schemeClr val="bg1"/>
                </a:solidFill>
              </a:rPr>
              <a:t> </a:t>
            </a:r>
            <a:r>
              <a:rPr lang="en-GB" sz="2799" dirty="0">
                <a:solidFill>
                  <a:schemeClr val="bg1"/>
                </a:solidFill>
              </a:rPr>
              <a:t>DUETS 5A</a:t>
            </a:r>
            <a:endParaRPr lang="en-GB" sz="564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356881"/>
              </p:ext>
            </p:extLst>
          </p:nvPr>
        </p:nvGraphicFramePr>
        <p:xfrm>
          <a:off x="5743978" y="719667"/>
          <a:ext cx="6270582" cy="4412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8415">
                <a:tc gridSpan="2">
                  <a:txBody>
                    <a:bodyPr/>
                    <a:lstStyle/>
                    <a:p>
                      <a:pPr algn="ctr"/>
                      <a:r>
                        <a:rPr lang="en-GB" sz="40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GECKO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56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Reptile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56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b="1" kern="1200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SUPER POWER</a:t>
                      </a: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climb vertical walls due to the tiny hair-like strands on the bottom of their feet</a:t>
                      </a:r>
                      <a:endParaRPr lang="en-GB" sz="2000" b="0" i="0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8" marR="91438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64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000" b="0" i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Geckos are a type of lizard found on every continent except Antarctica, and live in almost every habitat, including rain forests, deserts and mountains.</a:t>
                      </a:r>
                      <a:endParaRPr lang="en-GB" sz="2000" b="0" i="0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8" marR="91438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6B87C10-F5B7-4921-80E8-4B00719F1F2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</p:txBody>
      </p:sp>
      <p:pic>
        <p:nvPicPr>
          <p:cNvPr id="3" name="Picture 2" descr="A picture containing salamander&#10;&#10;Description automatically generated">
            <a:extLst>
              <a:ext uri="{FF2B5EF4-FFF2-40B4-BE49-F238E27FC236}">
                <a16:creationId xmlns:a16="http://schemas.microsoft.com/office/drawing/2014/main" id="{97FE4246-4CA2-43B8-97B5-E8F96252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6" y="-1"/>
            <a:ext cx="4568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067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710</Words>
  <Application>Microsoft Office PowerPoint</Application>
  <PresentationFormat>Widescreen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Roxanna Ortega</dc:creator>
  <cp:lastModifiedBy>Joana Santos</cp:lastModifiedBy>
  <cp:revision>65</cp:revision>
  <cp:lastPrinted>2021-10-18T16:19:57Z</cp:lastPrinted>
  <dcterms:created xsi:type="dcterms:W3CDTF">2020-01-03T10:11:57Z</dcterms:created>
  <dcterms:modified xsi:type="dcterms:W3CDTF">2021-10-18T16:24:40Z</dcterms:modified>
</cp:coreProperties>
</file>