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21" r:id="rId4"/>
    <p:sldId id="320" r:id="rId5"/>
    <p:sldId id="319" r:id="rId6"/>
    <p:sldId id="268" r:id="rId7"/>
    <p:sldId id="262" r:id="rId8"/>
    <p:sldId id="257" r:id="rId9"/>
    <p:sldId id="263" r:id="rId10"/>
    <p:sldId id="258" r:id="rId11"/>
    <p:sldId id="264" r:id="rId12"/>
    <p:sldId id="259" r:id="rId13"/>
    <p:sldId id="265" r:id="rId14"/>
    <p:sldId id="260" r:id="rId15"/>
    <p:sldId id="266" r:id="rId16"/>
    <p:sldId id="261" r:id="rId17"/>
    <p:sldId id="26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269" r:id="rId6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23B02"/>
    <a:srgbClr val="5C8C3C"/>
    <a:srgbClr val="F8C0F1"/>
    <a:srgbClr val="D253D5"/>
    <a:srgbClr val="F5A3E5"/>
    <a:srgbClr val="E6E6E6"/>
    <a:srgbClr val="FFCBCB"/>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p:scale>
          <a:sx n="50" d="100"/>
          <a:sy n="50" d="100"/>
        </p:scale>
        <p:origin x="20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428131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7514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219473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80802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E1F0FE-8AAC-4D8D-AA28-26E6A372B6A0}" type="datetimeFigureOut">
              <a:rPr lang="en-US" smtClean="0"/>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2369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1F0FE-8AAC-4D8D-AA28-26E6A372B6A0}" type="datetimeFigureOut">
              <a:rPr lang="en-US" smtClean="0"/>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3354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1F0FE-8AAC-4D8D-AA28-26E6A372B6A0}" type="datetimeFigureOut">
              <a:rPr lang="en-US" smtClean="0"/>
              <a:t>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87097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1F0FE-8AAC-4D8D-AA28-26E6A372B6A0}" type="datetimeFigureOut">
              <a:rPr lang="en-US" smtClean="0"/>
              <a:t>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41691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1F0FE-8AAC-4D8D-AA28-26E6A372B6A0}" type="datetimeFigureOut">
              <a:rPr lang="en-US" smtClean="0"/>
              <a:t>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0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5982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93781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4E1F0FE-8AAC-4D8D-AA28-26E6A372B6A0}" type="datetimeFigureOut">
              <a:rPr lang="en-US" smtClean="0"/>
              <a:t>1/6/2022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F2723AC-21C4-49C1-AA73-6E36E15F0A5D}" type="slidenum">
              <a:rPr lang="en-US" smtClean="0"/>
              <a:t>‹#›</a:t>
            </a:fld>
            <a:endParaRPr lang="en-US"/>
          </a:p>
        </p:txBody>
      </p:sp>
    </p:spTree>
    <p:extLst>
      <p:ext uri="{BB962C8B-B14F-4D97-AF65-F5344CB8AC3E}">
        <p14:creationId xmlns:p14="http://schemas.microsoft.com/office/powerpoint/2010/main" val="200677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7.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4.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8.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3.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6.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5.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3.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6.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5.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1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4.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pic>
        <p:nvPicPr>
          <p:cNvPr id="21" name="Picture 20" descr="Logo&#10;&#10;Description automatically generated">
            <a:extLst>
              <a:ext uri="{FF2B5EF4-FFF2-40B4-BE49-F238E27FC236}">
                <a16:creationId xmlns:a16="http://schemas.microsoft.com/office/drawing/2014/main" id="{4E7EA552-870F-4528-B80C-A1C81BE54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sp>
        <p:nvSpPr>
          <p:cNvPr id="55" name="Rectangle: Rounded Corners 54">
            <a:extLst>
              <a:ext uri="{FF2B5EF4-FFF2-40B4-BE49-F238E27FC236}">
                <a16:creationId xmlns:a16="http://schemas.microsoft.com/office/drawing/2014/main" id="{5F39D466-4440-4B10-9A3F-53C6BA033D68}"/>
              </a:ext>
            </a:extLst>
          </p:cNvPr>
          <p:cNvSpPr/>
          <p:nvPr/>
        </p:nvSpPr>
        <p:spPr>
          <a:xfrm>
            <a:off x="875960" y="3247200"/>
            <a:ext cx="5104812" cy="2011952"/>
          </a:xfrm>
          <a:prstGeom prst="roundRect">
            <a:avLst/>
          </a:prstGeom>
          <a:solidFill>
            <a:schemeClr val="accent6">
              <a:lumMod val="40000"/>
              <a:lumOff val="60000"/>
              <a:alpha val="56000"/>
            </a:schemeClr>
          </a:solidFill>
          <a:ln>
            <a:noFill/>
          </a:ln>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5400" b="1" dirty="0">
                <a:solidFill>
                  <a:schemeClr val="tx1"/>
                </a:solidFill>
                <a:effectLst/>
                <a:latin typeface="Lucida Calligraphy" panose="03010101010101010101" pitchFamily="66" charset="0"/>
                <a:ea typeface="Batang" panose="020B0503020000020004" pitchFamily="18" charset="-127"/>
              </a:rPr>
              <a:t>Biomimicry Card Game</a:t>
            </a:r>
            <a:endParaRPr lang="en-US" sz="5400" b="1" strike="noStrike" dirty="0">
              <a:solidFill>
                <a:schemeClr val="tx1"/>
              </a:solidFill>
              <a:effectLst/>
              <a:latin typeface="Lucida Calligraphy" panose="03010101010101010101" pitchFamily="66" charset="0"/>
              <a:ea typeface="Batang" panose="020B0503020000020004" pitchFamily="18" charset="-127"/>
            </a:endParaRPr>
          </a:p>
        </p:txBody>
      </p:sp>
      <p:pic>
        <p:nvPicPr>
          <p:cNvPr id="47" name="Picture 46" descr="A bird with a hat&#10;&#10;Description automatically generated with low confidence">
            <a:extLst>
              <a:ext uri="{FF2B5EF4-FFF2-40B4-BE49-F238E27FC236}">
                <a16:creationId xmlns:a16="http://schemas.microsoft.com/office/drawing/2014/main" id="{6EF0C0E2-542F-46E9-9B2B-FE15F4F9B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928" y="5674062"/>
            <a:ext cx="2412457" cy="2412457"/>
          </a:xfrm>
          <a:prstGeom prst="rect">
            <a:avLst/>
          </a:prstGeom>
        </p:spPr>
      </p:pic>
      <p:pic>
        <p:nvPicPr>
          <p:cNvPr id="3" name="Picture 2" descr="Text&#10;&#10;Description automatically generated">
            <a:extLst>
              <a:ext uri="{FF2B5EF4-FFF2-40B4-BE49-F238E27FC236}">
                <a16:creationId xmlns:a16="http://schemas.microsoft.com/office/drawing/2014/main" id="{C083C3FC-0DC9-4FCF-AD8E-166A3FFEE5D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30915" y="8801727"/>
            <a:ext cx="1661840" cy="717959"/>
          </a:xfrm>
          <a:prstGeom prst="rect">
            <a:avLst/>
          </a:prstGeom>
        </p:spPr>
      </p:pic>
    </p:spTree>
    <p:extLst>
      <p:ext uri="{BB962C8B-B14F-4D97-AF65-F5344CB8AC3E}">
        <p14:creationId xmlns:p14="http://schemas.microsoft.com/office/powerpoint/2010/main" val="416910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C00000"/>
                </a:solidFill>
                <a:effectLst/>
                <a:latin typeface="Lucida Calligraphy" panose="03010101010101010101" pitchFamily="66" charset="0"/>
              </a:rPr>
              <a:t>C1.Full Circle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6840"/>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1" i="0" dirty="0">
                <a:solidFill>
                  <a:schemeClr val="tx1"/>
                </a:solidFill>
                <a:effectLst/>
                <a:latin typeface="Comic Sans MS" panose="030F0702030302020204" pitchFamily="66" charset="0"/>
              </a:rPr>
              <a:t>Georgia Tech </a:t>
            </a:r>
            <a:r>
              <a:rPr lang="en-US" sz="1600" b="0" i="0" dirty="0">
                <a:solidFill>
                  <a:schemeClr val="tx1"/>
                </a:solidFill>
                <a:effectLst/>
                <a:latin typeface="Comic Sans MS" panose="030F0702030302020204" pitchFamily="66" charset="0"/>
              </a:rPr>
              <a:t>wanted to find a more resilient way to produce clean renewable electricity from underwater sea currents. The design was informed by the bell-shaped body of jellyfish, how schools of fish position themselves, how heart valves move liquid, and how kelp blades are adapted to rapidly flowing water and maximize photosynthesis. </a:t>
            </a:r>
            <a:endParaRPr lang="en-US" sz="1600" b="1" i="0" strike="noStrike" dirty="0">
              <a:solidFill>
                <a:schemeClr val="tx1"/>
              </a:solidFill>
              <a:effectLst/>
              <a:latin typeface="Comic Sans MS" panose="030F0702030302020204" pitchFamily="66" charset="0"/>
            </a:endParaRPr>
          </a:p>
        </p:txBody>
      </p:sp>
      <p:pic>
        <p:nvPicPr>
          <p:cNvPr id="8" name="Picture 7" descr="A jellyfish in the water&#10;&#10;Description automatically generated with medium confidence">
            <a:extLst>
              <a:ext uri="{FF2B5EF4-FFF2-40B4-BE49-F238E27FC236}">
                <a16:creationId xmlns:a16="http://schemas.microsoft.com/office/drawing/2014/main" id="{A7FE79B7-5EE8-457A-AF24-F885A9CF2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3901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8/10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05411" y="7785019"/>
              <a:ext cx="806852"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2/10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2/10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442013" y="7776404"/>
              <a:ext cx="82529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2/10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5/10</a:t>
              </a:r>
            </a:p>
          </p:txBody>
        </p:sp>
      </p:grpSp>
    </p:spTree>
    <p:extLst>
      <p:ext uri="{BB962C8B-B14F-4D97-AF65-F5344CB8AC3E}">
        <p14:creationId xmlns:p14="http://schemas.microsoft.com/office/powerpoint/2010/main" val="2919162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C00000"/>
                </a:solidFill>
                <a:effectLst/>
                <a:latin typeface="Lucida Calligraphy" panose="03010101010101010101" pitchFamily="66" charset="0"/>
              </a:rPr>
              <a:t>C1.Full Circle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4249" y="5823465"/>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a:solidFill>
                  <a:schemeClr val="tx1"/>
                </a:solidFill>
                <a:effectLst/>
                <a:latin typeface="Comic Sans MS" panose="030F0702030302020204" pitchFamily="66" charset="0"/>
              </a:rPr>
              <a:t>Full Circle</a:t>
            </a:r>
          </a:p>
          <a:p>
            <a:pPr fontAlgn="base">
              <a:lnSpc>
                <a:spcPct val="150000"/>
              </a:lnSpc>
            </a:pPr>
            <a:r>
              <a:rPr lang="en-US" sz="1700" b="1" i="0" dirty="0">
                <a:solidFill>
                  <a:schemeClr val="tx1"/>
                </a:solidFill>
                <a:effectLst/>
                <a:latin typeface="Comic Sans MS" panose="030F0702030302020204" pitchFamily="66" charset="0"/>
              </a:rPr>
              <a:t>SDG: 7. </a:t>
            </a:r>
            <a:r>
              <a:rPr lang="en-US" sz="1700" b="0" i="0" dirty="0">
                <a:solidFill>
                  <a:schemeClr val="tx1"/>
                </a:solidFill>
                <a:effectLst/>
                <a:latin typeface="Comic Sans MS" panose="030F0702030302020204" pitchFamily="66" charset="0"/>
              </a:rPr>
              <a:t>Affordable and Clean Energy, </a:t>
            </a:r>
            <a:r>
              <a:rPr lang="en-US" sz="1700" b="1" i="0" dirty="0">
                <a:solidFill>
                  <a:schemeClr val="tx1"/>
                </a:solidFill>
                <a:effectLst/>
                <a:latin typeface="Comic Sans MS" panose="030F0702030302020204" pitchFamily="66" charset="0"/>
              </a:rPr>
              <a:t>9. </a:t>
            </a:r>
            <a:r>
              <a:rPr lang="en-US" sz="1700" b="0" i="0" dirty="0">
                <a:solidFill>
                  <a:schemeClr val="tx1"/>
                </a:solidFill>
                <a:effectLst/>
                <a:latin typeface="Comic Sans MS" panose="030F0702030302020204" pitchFamily="66" charset="0"/>
              </a:rPr>
              <a:t>Industry Innovation and Infrastructure, </a:t>
            </a:r>
            <a:r>
              <a:rPr lang="en-US" sz="1700" b="1" i="0" dirty="0">
                <a:solidFill>
                  <a:schemeClr val="tx1"/>
                </a:solidFill>
                <a:effectLst/>
                <a:latin typeface="Comic Sans MS" panose="030F0702030302020204" pitchFamily="66" charset="0"/>
              </a:rPr>
              <a:t>11. </a:t>
            </a:r>
            <a:r>
              <a:rPr lang="en-US" sz="1700" b="0" i="0" dirty="0">
                <a:solidFill>
                  <a:schemeClr val="tx1"/>
                </a:solidFill>
                <a:effectLst/>
                <a:latin typeface="Comic Sans MS" panose="030F0702030302020204" pitchFamily="66" charset="0"/>
              </a:rPr>
              <a:t>Sustainable Cities and Communities, </a:t>
            </a:r>
            <a:r>
              <a:rPr lang="en-US" sz="1700" b="1" i="0" dirty="0">
                <a:solidFill>
                  <a:schemeClr val="tx1"/>
                </a:solidFill>
                <a:effectLst/>
                <a:latin typeface="Comic Sans MS" panose="030F0702030302020204" pitchFamily="66" charset="0"/>
              </a:rPr>
              <a:t>12. </a:t>
            </a:r>
            <a:r>
              <a:rPr lang="en-US" sz="1700" b="0" i="0" dirty="0">
                <a:solidFill>
                  <a:schemeClr val="tx1"/>
                </a:solidFill>
                <a:effectLst/>
                <a:latin typeface="Comic Sans MS" panose="030F0702030302020204" pitchFamily="66" charset="0"/>
              </a:rPr>
              <a:t>Responsible Consumption and Production, </a:t>
            </a:r>
            <a:r>
              <a:rPr lang="en-US" sz="1700" b="1" i="0" dirty="0">
                <a:solidFill>
                  <a:schemeClr val="tx1"/>
                </a:solidFill>
                <a:effectLst/>
                <a:latin typeface="Comic Sans MS" panose="030F0702030302020204" pitchFamily="66" charset="0"/>
              </a:rPr>
              <a:t>13. </a:t>
            </a:r>
            <a:r>
              <a:rPr lang="en-US" sz="1700" b="0" i="0" dirty="0">
                <a:solidFill>
                  <a:schemeClr val="tx1"/>
                </a:solidFill>
                <a:effectLst/>
                <a:latin typeface="Comic Sans MS" panose="030F0702030302020204" pitchFamily="66" charset="0"/>
              </a:rPr>
              <a:t>Climate Action</a:t>
            </a:r>
          </a:p>
          <a:p>
            <a:pP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United States</a:t>
            </a:r>
          </a:p>
          <a:p>
            <a:pP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Global Design Challenge, </a:t>
            </a:r>
          </a:p>
          <a:p>
            <a:pPr fontAlgn="base">
              <a:lnSpc>
                <a:spcPct val="150000"/>
              </a:lnSpc>
            </a:pPr>
            <a:r>
              <a:rPr lang="en-US" sz="1700" b="0" i="0" dirty="0">
                <a:solidFill>
                  <a:schemeClr val="tx1"/>
                </a:solidFill>
                <a:effectLst/>
                <a:latin typeface="Comic Sans MS" panose="030F0702030302020204" pitchFamily="66" charset="0"/>
              </a:rPr>
              <a:t>Launchpad</a:t>
            </a:r>
          </a:p>
          <a:p>
            <a:pP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Diagram&#10;&#10;Description automatically generated">
            <a:extLst>
              <a:ext uri="{FF2B5EF4-FFF2-40B4-BE49-F238E27FC236}">
                <a16:creationId xmlns:a16="http://schemas.microsoft.com/office/drawing/2014/main" id="{320DBE44-F077-4EAF-865D-A451B5A020CC}"/>
              </a:ext>
            </a:extLst>
          </p:cNvPr>
          <p:cNvPicPr>
            <a:picLocks noChangeAspect="1"/>
          </p:cNvPicPr>
          <p:nvPr/>
        </p:nvPicPr>
        <p:blipFill rotWithShape="1">
          <a:blip r:embed="rId3">
            <a:extLst>
              <a:ext uri="{28A0092B-C50C-407E-A947-70E740481C1C}">
                <a14:useLocalDpi xmlns:a14="http://schemas.microsoft.com/office/drawing/2010/main" val="0"/>
              </a:ext>
            </a:extLst>
          </a:blip>
          <a:srcRect l="5251" r="4175"/>
          <a:stretch/>
        </p:blipFill>
        <p:spPr>
          <a:xfrm>
            <a:off x="616427" y="1390162"/>
            <a:ext cx="5663752" cy="416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49B418DC-C301-4D4C-96C3-28D99E2CC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088" y="7848515"/>
            <a:ext cx="1080000" cy="1080000"/>
          </a:xfrm>
          <a:prstGeom prst="rect">
            <a:avLst/>
          </a:prstGeom>
        </p:spPr>
      </p:pic>
      <p:sp>
        <p:nvSpPr>
          <p:cNvPr id="9" name="TextBox 8">
            <a:extLst>
              <a:ext uri="{FF2B5EF4-FFF2-40B4-BE49-F238E27FC236}">
                <a16:creationId xmlns:a16="http://schemas.microsoft.com/office/drawing/2014/main" id="{AFE777D5-D2A7-48CA-BAFB-F62832F589B0}"/>
              </a:ext>
            </a:extLst>
          </p:cNvPr>
          <p:cNvSpPr txBox="1"/>
          <p:nvPr/>
        </p:nvSpPr>
        <p:spPr>
          <a:xfrm>
            <a:off x="4481943" y="756349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09443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D1.Tidal Twister</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905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0" i="0" dirty="0">
                <a:solidFill>
                  <a:schemeClr val="tx1"/>
                </a:solidFill>
                <a:effectLst/>
                <a:latin typeface="Comic Sans MS" panose="030F0702030302020204" pitchFamily="66" charset="0"/>
              </a:rPr>
              <a:t>The </a:t>
            </a:r>
            <a:r>
              <a:rPr lang="en-US" sz="1600" b="1" i="0" dirty="0">
                <a:solidFill>
                  <a:schemeClr val="tx1"/>
                </a:solidFill>
                <a:effectLst/>
                <a:latin typeface="Comic Sans MS" panose="030F0702030302020204" pitchFamily="66" charset="0"/>
              </a:rPr>
              <a:t>Tidal Twister </a:t>
            </a:r>
            <a:r>
              <a:rPr lang="en-US" sz="1600" b="0" i="0" dirty="0">
                <a:solidFill>
                  <a:schemeClr val="tx1"/>
                </a:solidFill>
                <a:effectLst/>
                <a:latin typeface="Comic Sans MS" panose="030F0702030302020204" pitchFamily="66" charset="0"/>
              </a:rPr>
              <a:t>seeks to address coastline erosion. Inspired by mangroves, spiral horned antelope, and mud dauber wasps, the team proposed a 3D printed cement spiral anchored to the coastal seabed where it reduces wave energy and creates habitat for beneficial aquatic organisms found at varied depths. </a:t>
            </a:r>
            <a:endParaRPr lang="en-US" sz="1600" b="1" i="0" strike="noStrike" dirty="0">
              <a:solidFill>
                <a:schemeClr val="tx1"/>
              </a:solidFill>
              <a:effectLst/>
              <a:latin typeface="Comic Sans MS" panose="030F0702030302020204" pitchFamily="66" charset="0"/>
            </a:endParaRPr>
          </a:p>
        </p:txBody>
      </p:sp>
      <p:pic>
        <p:nvPicPr>
          <p:cNvPr id="8" name="Picture 7" descr="A close-up of some rocks&#10;&#10;Description automatically generated with low confidence">
            <a:extLst>
              <a:ext uri="{FF2B5EF4-FFF2-40B4-BE49-F238E27FC236}">
                <a16:creationId xmlns:a16="http://schemas.microsoft.com/office/drawing/2014/main" id="{5EA769BA-E8DD-44EC-A9F6-9C16CCBA5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78" y="139094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7/10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378168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D1.Tidal Twister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06601" y="5424641"/>
            <a:ext cx="6003407" cy="1999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a:solidFill>
                  <a:schemeClr val="tx1"/>
                </a:solidFill>
                <a:effectLst/>
                <a:latin typeface="Comic Sans MS" panose="030F0702030302020204" pitchFamily="66" charset="0"/>
              </a:rPr>
              <a:t>Tidal Twister</a:t>
            </a:r>
          </a:p>
          <a:p>
            <a:pPr algn="ctr" fontAlgn="base">
              <a:lnSpc>
                <a:spcPct val="150000"/>
              </a:lnSpc>
            </a:pPr>
            <a:r>
              <a:rPr lang="en-US" sz="1700" b="1" i="0" dirty="0">
                <a:solidFill>
                  <a:schemeClr val="tx1"/>
                </a:solidFill>
                <a:effectLst/>
                <a:latin typeface="Comic Sans MS" panose="030F0702030302020204" pitchFamily="66" charset="0"/>
              </a:rPr>
              <a:t>SDG: 13. </a:t>
            </a:r>
            <a:r>
              <a:rPr lang="en-US" sz="1700" b="0" i="0" dirty="0">
                <a:solidFill>
                  <a:schemeClr val="tx1"/>
                </a:solidFill>
                <a:effectLst/>
                <a:latin typeface="Comic Sans MS" panose="030F0702030302020204" pitchFamily="66" charset="0"/>
              </a:rPr>
              <a:t>Climate Action</a:t>
            </a:r>
          </a:p>
          <a:p>
            <a:pPr algn="ct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United States</a:t>
            </a:r>
          </a:p>
          <a:p>
            <a:pPr algn="ct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Youth Design Challenge</a:t>
            </a:r>
          </a:p>
          <a:p>
            <a:pPr algn="ct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picture containing metalware&#10;&#10;Description automatically generated">
            <a:extLst>
              <a:ext uri="{FF2B5EF4-FFF2-40B4-BE49-F238E27FC236}">
                <a16:creationId xmlns:a16="http://schemas.microsoft.com/office/drawing/2014/main" id="{C3A5401B-D068-449E-93B9-6B2E5629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8" y="13982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B55FAA18-0BBF-46F6-AA1C-C8BE8C965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424" y="7683886"/>
            <a:ext cx="1080000" cy="1080000"/>
          </a:xfrm>
          <a:prstGeom prst="rect">
            <a:avLst/>
          </a:prstGeom>
        </p:spPr>
      </p:pic>
      <p:sp>
        <p:nvSpPr>
          <p:cNvPr id="9" name="TextBox 8">
            <a:extLst>
              <a:ext uri="{FF2B5EF4-FFF2-40B4-BE49-F238E27FC236}">
                <a16:creationId xmlns:a16="http://schemas.microsoft.com/office/drawing/2014/main" id="{65E84232-D4C9-42AF-8899-EFB161AB43BB}"/>
              </a:ext>
            </a:extLst>
          </p:cNvPr>
          <p:cNvSpPr txBox="1"/>
          <p:nvPr/>
        </p:nvSpPr>
        <p:spPr>
          <a:xfrm>
            <a:off x="2333125" y="8768336"/>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36897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E1.Foothills Flow</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7810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600" b="0" i="0" dirty="0">
                <a:solidFill>
                  <a:srgbClr val="002060"/>
                </a:solidFill>
                <a:effectLst/>
                <a:latin typeface="Comic Sans MS" panose="030F0702030302020204" pitchFamily="66" charset="0"/>
              </a:rPr>
              <a:t>Team </a:t>
            </a:r>
            <a:r>
              <a:rPr lang="en-US" sz="1600" b="1" i="0" dirty="0">
                <a:solidFill>
                  <a:srgbClr val="002060"/>
                </a:solidFill>
                <a:effectLst/>
                <a:latin typeface="Comic Sans MS" panose="030F0702030302020204" pitchFamily="66" charset="0"/>
              </a:rPr>
              <a:t>Foothills Flow </a:t>
            </a:r>
            <a:r>
              <a:rPr lang="en-US" sz="1600" b="0" i="0" dirty="0">
                <a:solidFill>
                  <a:srgbClr val="002060"/>
                </a:solidFill>
                <a:effectLst/>
                <a:latin typeface="Comic Sans MS" panose="030F0702030302020204" pitchFamily="66" charset="0"/>
              </a:rPr>
              <a:t>designed a nature-inspired mask that could be worn outside on these smoky days. They looked to the particle-trapping strategies of bees, mammalian eyelashes and nose hairs, and flower stigmas to design a surface that can capture small smoke particulates.</a:t>
            </a:r>
            <a:endParaRPr lang="en-US" sz="1600" b="1" i="0" strike="noStrike" dirty="0">
              <a:solidFill>
                <a:srgbClr val="002060"/>
              </a:solidFill>
              <a:effectLst/>
              <a:latin typeface="Comic Sans MS" panose="030F0702030302020204" pitchFamily="66" charset="0"/>
            </a:endParaRPr>
          </a:p>
        </p:txBody>
      </p:sp>
      <p:pic>
        <p:nvPicPr>
          <p:cNvPr id="6" name="Picture 5" descr="A bee on a flower&#10;&#10;Description automatically generated">
            <a:extLst>
              <a:ext uri="{FF2B5EF4-FFF2-40B4-BE49-F238E27FC236}">
                <a16:creationId xmlns:a16="http://schemas.microsoft.com/office/drawing/2014/main" id="{8F2F2EA6-1BB0-4E5E-818B-B52F36CE3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3" y="143098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60184" y="7783053"/>
              <a:ext cx="922562"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5/10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9/10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075362" cy="720000"/>
            <a:chOff x="391355" y="8346977"/>
            <a:chExt cx="307536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498502"/>
              <a:ext cx="1025404"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9/10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82896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tx1"/>
                </a:solidFill>
                <a:effectLst/>
                <a:latin typeface="Lucida Calligraphy" panose="03010101010101010101" pitchFamily="66" charset="0"/>
              </a:rPr>
              <a:t>E1.Foothills Flow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0064"/>
            <a:ext cx="6003407" cy="2203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a:solidFill>
                  <a:schemeClr val="tx1"/>
                </a:solidFill>
                <a:effectLst/>
                <a:latin typeface="Comic Sans MS" panose="030F0702030302020204" pitchFamily="66" charset="0"/>
              </a:rPr>
              <a:t>Foothills Flow</a:t>
            </a:r>
          </a:p>
          <a:p>
            <a:pPr algn="ctr" fontAlgn="base">
              <a:lnSpc>
                <a:spcPct val="150000"/>
              </a:lnSpc>
            </a:pPr>
            <a:r>
              <a:rPr lang="en-US" sz="1700" b="1" i="0" dirty="0">
                <a:solidFill>
                  <a:schemeClr val="tx1"/>
                </a:solidFill>
                <a:effectLst/>
                <a:latin typeface="Comic Sans MS" panose="030F0702030302020204" pitchFamily="66" charset="0"/>
              </a:rPr>
              <a:t>SDG: </a:t>
            </a:r>
            <a:r>
              <a:rPr lang="en-US" sz="1700" b="0" i="0" dirty="0">
                <a:solidFill>
                  <a:schemeClr val="tx1"/>
                </a:solidFill>
                <a:effectLst/>
                <a:latin typeface="Comic Sans MS" panose="030F0702030302020204" pitchFamily="66" charset="0"/>
              </a:rPr>
              <a:t>15. Life On Land</a:t>
            </a:r>
          </a:p>
          <a:p>
            <a:pPr algn="ct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Canada</a:t>
            </a:r>
          </a:p>
          <a:p>
            <a:pPr algn="ct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Launchpad</a:t>
            </a:r>
          </a:p>
          <a:p>
            <a:pPr algn="ct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a:extLst>
              <a:ext uri="{FF2B5EF4-FFF2-40B4-BE49-F238E27FC236}">
                <a16:creationId xmlns:a16="http://schemas.microsoft.com/office/drawing/2014/main" id="{C077E9B4-FD26-49EA-9DD0-2E5FD548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5" y="142716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4F63E712-8344-49EF-A87E-129017704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675943"/>
            <a:ext cx="1080000" cy="1080000"/>
          </a:xfrm>
          <a:prstGeom prst="rect">
            <a:avLst/>
          </a:prstGeom>
        </p:spPr>
      </p:pic>
      <p:sp>
        <p:nvSpPr>
          <p:cNvPr id="9" name="TextBox 8">
            <a:extLst>
              <a:ext uri="{FF2B5EF4-FFF2-40B4-BE49-F238E27FC236}">
                <a16:creationId xmlns:a16="http://schemas.microsoft.com/office/drawing/2014/main" id="{F0DDD74A-40FC-4BCA-A58F-6BF9C5A1C9A7}"/>
              </a:ext>
            </a:extLst>
          </p:cNvPr>
          <p:cNvSpPr txBox="1"/>
          <p:nvPr/>
        </p:nvSpPr>
        <p:spPr>
          <a:xfrm>
            <a:off x="2354390" y="8751547"/>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265974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7030A0"/>
                </a:solidFill>
                <a:effectLst/>
                <a:latin typeface="Lucida Calligraphy" panose="03010101010101010101" pitchFamily="66" charset="0"/>
              </a:rPr>
              <a:t>F1.BioBRICKery</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9302" y="4940471"/>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500" b="0" i="0" dirty="0">
                <a:solidFill>
                  <a:schemeClr val="tx1"/>
                </a:solidFill>
                <a:effectLst/>
                <a:latin typeface="Comic Sans MS" panose="030F0702030302020204" pitchFamily="66" charset="0"/>
              </a:rPr>
              <a:t>The </a:t>
            </a:r>
            <a:r>
              <a:rPr lang="en-US" sz="1500" b="1" i="0" dirty="0" err="1">
                <a:solidFill>
                  <a:schemeClr val="tx1"/>
                </a:solidFill>
                <a:effectLst/>
                <a:latin typeface="Comic Sans MS" panose="030F0702030302020204" pitchFamily="66" charset="0"/>
              </a:rPr>
              <a:t>BioBRICKery</a:t>
            </a:r>
            <a:r>
              <a:rPr lang="en-US" sz="1500" b="0" i="0" dirty="0">
                <a:solidFill>
                  <a:schemeClr val="tx1"/>
                </a:solidFill>
                <a:effectLst/>
                <a:latin typeface="Comic Sans MS" panose="030F0702030302020204" pitchFamily="66" charset="0"/>
              </a:rPr>
              <a:t> team sought to address climate-related housing displacement and carbon dioxide emissions from the building industry. They created and tested a prototype for a carbon-sequestering mud brick that is inspired by calcium carbonate-producing marine organisms, the use of hexagons for strength found in multiple organisms, and a freeze-resistant arctic fish. </a:t>
            </a:r>
            <a:endParaRPr lang="en-US" sz="1500" b="1" i="0" strike="noStrike" dirty="0">
              <a:solidFill>
                <a:schemeClr val="tx1"/>
              </a:solidFill>
              <a:effectLst/>
              <a:latin typeface="Comic Sans MS" panose="030F0702030302020204" pitchFamily="66" charset="0"/>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52398" cy="684000"/>
            <a:chOff x="391355" y="6910614"/>
            <a:chExt cx="305239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34889" y="7059441"/>
              <a:ext cx="1008864"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7/10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06013" y="7785019"/>
              <a:ext cx="931650"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2213" y="8524023"/>
              <a:ext cx="895915"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23193" y="7776404"/>
              <a:ext cx="94411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10/10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12420" cy="720000"/>
            <a:chOff x="391355" y="8346977"/>
            <a:chExt cx="3012420"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2155" y="8488208"/>
              <a:ext cx="951620"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6/10</a:t>
              </a:r>
            </a:p>
          </p:txBody>
        </p:sp>
      </p:grpSp>
      <p:pic>
        <p:nvPicPr>
          <p:cNvPr id="8" name="Picture 7" descr="A red starfish in the water&#10;&#10;Description automatically generated with low confidence">
            <a:extLst>
              <a:ext uri="{FF2B5EF4-FFF2-40B4-BE49-F238E27FC236}">
                <a16:creationId xmlns:a16="http://schemas.microsoft.com/office/drawing/2014/main" id="{7FFB9189-890B-4BC5-BBDE-1C3705290A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575" y="1405899"/>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8175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rgbClr val="7030A0"/>
                </a:solidFill>
                <a:effectLst/>
                <a:latin typeface="Lucida Calligraphy" panose="03010101010101010101" pitchFamily="66" charset="0"/>
              </a:rPr>
              <a:t>F2.BioBRICKery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280950"/>
            <a:ext cx="6356194" cy="2251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err="1">
                <a:solidFill>
                  <a:schemeClr val="tx1"/>
                </a:solidFill>
                <a:effectLst/>
                <a:latin typeface="Comic Sans MS" panose="030F0702030302020204" pitchFamily="66" charset="0"/>
              </a:rPr>
              <a:t>BioBRICKery</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SDG: 13. </a:t>
            </a:r>
            <a:r>
              <a:rPr lang="en-US" sz="1700" b="0" i="0" dirty="0">
                <a:solidFill>
                  <a:schemeClr val="tx1"/>
                </a:solidFill>
                <a:effectLst/>
                <a:latin typeface="Comic Sans MS" panose="030F0702030302020204" pitchFamily="66" charset="0"/>
              </a:rPr>
              <a:t>Climate Action</a:t>
            </a:r>
          </a:p>
          <a:p>
            <a:pPr algn="ct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United States</a:t>
            </a:r>
          </a:p>
          <a:p>
            <a:pPr algn="ct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Youth Design Challenge</a:t>
            </a:r>
          </a:p>
          <a:p>
            <a:pPr algn="ct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hand holding a piece of wood&#10;&#10;Description automatically generated with low confidence">
            <a:extLst>
              <a:ext uri="{FF2B5EF4-FFF2-40B4-BE49-F238E27FC236}">
                <a16:creationId xmlns:a16="http://schemas.microsoft.com/office/drawing/2014/main" id="{1BDD2203-A871-48BE-8B33-4F7B70848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4" y="141038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C7064611-D99C-4E41-A0AE-851207A63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593907"/>
            <a:ext cx="1080000" cy="1080000"/>
          </a:xfrm>
          <a:prstGeom prst="rect">
            <a:avLst/>
          </a:prstGeom>
        </p:spPr>
      </p:pic>
      <p:sp>
        <p:nvSpPr>
          <p:cNvPr id="9" name="TextBox 8">
            <a:extLst>
              <a:ext uri="{FF2B5EF4-FFF2-40B4-BE49-F238E27FC236}">
                <a16:creationId xmlns:a16="http://schemas.microsoft.com/office/drawing/2014/main" id="{F217D771-1698-42E6-88F3-3D4F3BDD9980}"/>
              </a:ext>
            </a:extLst>
          </p:cNvPr>
          <p:cNvSpPr txBox="1"/>
          <p:nvPr/>
        </p:nvSpPr>
        <p:spPr>
          <a:xfrm>
            <a:off x="2354390" y="8673907"/>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220566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A2.New Iridium</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7" y="5064750"/>
            <a:ext cx="6003407"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New Iridium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has created a suite of organic chemicals that enable photocatalysis, or light-driven chemistry, eliminating the need for heavy metals or heat as catalysts. New Iridium reduces the energy and time required for a wide variety of chemical reactions, lowering costs and paving the way for green chemistry. </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63777" y="7059602"/>
              <a:ext cx="94665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380613" y="8524023"/>
              <a:ext cx="92131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16099" y="7060158"/>
              <a:ext cx="82974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picture containing map&#10;&#10;Description automatically generated">
            <a:extLst>
              <a:ext uri="{FF2B5EF4-FFF2-40B4-BE49-F238E27FC236}">
                <a16:creationId xmlns:a16="http://schemas.microsoft.com/office/drawing/2014/main" id="{E3830558-1D4D-488F-A9BC-C61361854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674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0900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A2.New Iridium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5639312"/>
            <a:ext cx="6003407" cy="2785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New Iridium</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7.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Affordable and Clean Energy</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Ray of Hope Prize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Icon&#10;&#10;Description automatically generated with low confidence">
            <a:extLst>
              <a:ext uri="{FF2B5EF4-FFF2-40B4-BE49-F238E27FC236}">
                <a16:creationId xmlns:a16="http://schemas.microsoft.com/office/drawing/2014/main" id="{10E65A4E-7B5F-4277-8E75-99ED745A1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3" y="1590614"/>
            <a:ext cx="5523809" cy="366666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84802BA0-1DDA-412C-8BAB-15ADC2E18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202" y="7344517"/>
            <a:ext cx="1080000" cy="1080000"/>
          </a:xfrm>
          <a:prstGeom prst="rect">
            <a:avLst/>
          </a:prstGeom>
        </p:spPr>
      </p:pic>
      <p:sp>
        <p:nvSpPr>
          <p:cNvPr id="9" name="TextBox 8">
            <a:extLst>
              <a:ext uri="{FF2B5EF4-FFF2-40B4-BE49-F238E27FC236}">
                <a16:creationId xmlns:a16="http://schemas.microsoft.com/office/drawing/2014/main" id="{33F6AD13-8378-4FC0-A066-BD16FAA5875D}"/>
              </a:ext>
            </a:extLst>
          </p:cNvPr>
          <p:cNvSpPr txBox="1"/>
          <p:nvPr/>
        </p:nvSpPr>
        <p:spPr>
          <a:xfrm>
            <a:off x="4331818" y="7067518"/>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412015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
            <a:extLst>
              <a:ext uri="{FF2B5EF4-FFF2-40B4-BE49-F238E27FC236}">
                <a16:creationId xmlns:a16="http://schemas.microsoft.com/office/drawing/2014/main" id="{A09F1A02-651A-429F-84FF-345AA634C42C}"/>
              </a:ext>
            </a:extLst>
          </p:cNvPr>
          <p:cNvSpPr txBox="1">
            <a:spLocks noChangeArrowheads="1"/>
          </p:cNvSpPr>
          <p:nvPr/>
        </p:nvSpPr>
        <p:spPr bwMode="auto">
          <a:xfrm>
            <a:off x="369886" y="1467816"/>
            <a:ext cx="2570163" cy="1161085"/>
          </a:xfrm>
          <a:prstGeom prst="rect">
            <a:avLst/>
          </a:prstGeom>
          <a:noFill/>
          <a:ln w="9525">
            <a:noFill/>
            <a:miter lim="800000"/>
            <a:headEnd/>
            <a:tailEnd/>
          </a:ln>
        </p:spPr>
        <p:txBody>
          <a:bodyPr rot="0" vert="horz" wrap="square" lIns="91440" tIns="45720" rIns="91440" bIns="45720" anchor="t" anchorCtr="0">
            <a:noAutofit/>
          </a:bodyPr>
          <a:lstStyle/>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Number of Players: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 – 5      </a:t>
            </a:r>
          </a:p>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Edition Year: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2021 </a:t>
            </a:r>
          </a:p>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Duration:</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5' - 25'</a:t>
            </a:r>
          </a:p>
          <a:p>
            <a:pPr algn="just"/>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Ages: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5 - 99 years old</a:t>
            </a:r>
          </a:p>
          <a:p>
            <a:pPr algn="r">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8" name="Text Box 2">
            <a:extLst>
              <a:ext uri="{FF2B5EF4-FFF2-40B4-BE49-F238E27FC236}">
                <a16:creationId xmlns:a16="http://schemas.microsoft.com/office/drawing/2014/main" id="{D8C7584F-344C-4E51-B4E1-6722701D5E02}"/>
              </a:ext>
            </a:extLst>
          </p:cNvPr>
          <p:cNvSpPr txBox="1">
            <a:spLocks noChangeArrowheads="1"/>
          </p:cNvSpPr>
          <p:nvPr/>
        </p:nvSpPr>
        <p:spPr bwMode="auto">
          <a:xfrm>
            <a:off x="4300538" y="1423392"/>
            <a:ext cx="2198687" cy="1503988"/>
          </a:xfrm>
          <a:prstGeom prst="rect">
            <a:avLst/>
          </a:prstGeom>
          <a:noFill/>
          <a:ln w="9525">
            <a:noFill/>
            <a:miter lim="800000"/>
            <a:headEnd/>
            <a:tailEnd/>
          </a:ln>
        </p:spPr>
        <p:txBody>
          <a:bodyPr rot="0" vert="horz" wrap="square" lIns="91440" tIns="45720" rIns="91440" bIns="45720" anchor="t" anchorCtr="0">
            <a:noAutofit/>
          </a:bodyPr>
          <a:lstStyle/>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Number of cards (Total):</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33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Game cards: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30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Special cards: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2   </a:t>
            </a: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Rules cards: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1   </a:t>
            </a:r>
          </a:p>
          <a:p>
            <a:pPr algn="r">
              <a:lnSpc>
                <a:spcPct val="107000"/>
              </a:lnSpc>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EF852EDE-2CE9-447D-B5F5-27BE4E84F97A}"/>
              </a:ext>
            </a:extLst>
          </p:cNvPr>
          <p:cNvSpPr txBox="1"/>
          <p:nvPr/>
        </p:nvSpPr>
        <p:spPr>
          <a:xfrm>
            <a:off x="369886" y="2984532"/>
            <a:ext cx="6129339" cy="7694286"/>
          </a:xfrm>
          <a:prstGeom prst="rect">
            <a:avLst/>
          </a:prstGeom>
          <a:noFill/>
        </p:spPr>
        <p:txBody>
          <a:bodyPr wrap="square" rtlCol="0">
            <a:spAutoFit/>
          </a:bodyPr>
          <a:lstStyle/>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Welcome to the </a:t>
            </a:r>
            <a:r>
              <a:rPr lang="en-GB" sz="1500" b="1" i="1" dirty="0">
                <a:effectLst/>
                <a:latin typeface="Comic Sans MS" panose="030F0702030302020204" pitchFamily="66" charset="0"/>
                <a:ea typeface="Calibri" panose="020F0502020204030204" pitchFamily="34" charset="0"/>
                <a:cs typeface="Times New Roman" panose="02020603050405020304" pitchFamily="18" charset="0"/>
              </a:rPr>
              <a:t>Biomimicry Cards Game</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Playing with the cards, you will get introduced to different Biomimicry Prototypes inspired by Nature. Before you begin, feel free to search for what Biomimicry is, why Biomimicry and Nature-based solutions are of paramount importance for our lives and how Biomimicry is related to Sustainable Development Goals! Why, how and when a prototype is sustainable? Keep in mind when you read about Biomimicry prototypes the </a:t>
            </a:r>
            <a:r>
              <a:rPr lang="en-GB" sz="1500" i="1" dirty="0">
                <a:effectLst/>
                <a:latin typeface="Comic Sans MS" panose="030F0702030302020204" pitchFamily="66" charset="0"/>
                <a:ea typeface="Calibri" panose="020F0502020204030204" pitchFamily="34" charset="0"/>
                <a:cs typeface="Times New Roman" panose="02020603050405020304" pitchFamily="18" charset="0"/>
              </a:rPr>
              <a:t>"Ten principles of Biomimicry"</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which are based on:</a:t>
            </a:r>
          </a:p>
          <a:p>
            <a:pPr algn="just">
              <a:lnSpc>
                <a:spcPct val="115000"/>
              </a:lnSpc>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the energy consumption,</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recyclable materials used,</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cooperation of different nature's functions,</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optimizing rather than maximizing in terms of efficiency,</a:t>
            </a:r>
          </a:p>
          <a:p>
            <a:pPr marL="342900" lvl="0" indent="-342900">
              <a:lnSpc>
                <a:spcPct val="115000"/>
              </a:lnSpc>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materials used and</a:t>
            </a:r>
          </a:p>
          <a:p>
            <a:pPr marL="342900" lvl="0" indent="-342900">
              <a:lnSpc>
                <a:spcPct val="115000"/>
              </a:lnSpc>
              <a:spcAft>
                <a:spcPts val="800"/>
              </a:spcAft>
              <a:buFont typeface="+mj-lt"/>
              <a:buAutoNum type="romanLcPeriod"/>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shared information.</a:t>
            </a:r>
          </a:p>
          <a:p>
            <a:pPr algn="just">
              <a:lnSpc>
                <a:spcPct val="115000"/>
              </a:lnSpc>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All Biomimicry examples you see here are characterized based on these principles. However, do not forget that it is just a game so, the gradings of these prototypes are just indicative! What you have to keep in mind? That all these concepts were inspired by students, researchers and scientists…like you!</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5000"/>
              </a:lnSpc>
              <a:spcAft>
                <a:spcPts val="800"/>
              </a:spcAft>
            </a:pP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p>
        </p:txBody>
      </p:sp>
      <p:sp>
        <p:nvSpPr>
          <p:cNvPr id="13" name="Text Box 2">
            <a:extLst>
              <a:ext uri="{FF2B5EF4-FFF2-40B4-BE49-F238E27FC236}">
                <a16:creationId xmlns:a16="http://schemas.microsoft.com/office/drawing/2014/main" id="{A3B232A6-A59F-497E-AD0A-513452EBDD21}"/>
              </a:ext>
            </a:extLst>
          </p:cNvPr>
          <p:cNvSpPr txBox="1">
            <a:spLocks noChangeArrowheads="1"/>
          </p:cNvSpPr>
          <p:nvPr/>
        </p:nvSpPr>
        <p:spPr bwMode="auto">
          <a:xfrm>
            <a:off x="1803901" y="451942"/>
            <a:ext cx="3261307" cy="666813"/>
          </a:xfrm>
          <a:prstGeom prst="rect">
            <a:avLst/>
          </a:prstGeom>
          <a:noFill/>
          <a:ln w="9525">
            <a:noFill/>
            <a:miter lim="800000"/>
            <a:headEnd/>
            <a:tailEnd/>
          </a:ln>
        </p:spPr>
        <p:txBody>
          <a:bodyPr rot="0" vert="horz" wrap="square" lIns="91440" tIns="45720" rIns="91440" bIns="45720" anchor="t" anchorCtr="0">
            <a:noAutofit/>
          </a:bodyPr>
          <a:lstStyle/>
          <a:p>
            <a:pPr algn="ctr"/>
            <a:r>
              <a:rPr lang="en-GB" sz="2800" b="1" u="sng" dirty="0">
                <a:effectLst/>
                <a:latin typeface="Comic Sans MS" panose="030F0702030302020204" pitchFamily="66" charset="0"/>
                <a:ea typeface="Calibri" panose="020F0502020204030204" pitchFamily="34" charset="0"/>
                <a:cs typeface="Times New Roman" panose="02020603050405020304" pitchFamily="18" charset="0"/>
              </a:rPr>
              <a:t>HOW TO PLAY?</a:t>
            </a:r>
            <a:endParaRPr lang="en-GB" sz="2800"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2800" u="sng" dirty="0">
                <a:effectLst/>
                <a:latin typeface="Comic Sans MS" panose="030F0702030302020204" pitchFamily="66" charset="0"/>
                <a:ea typeface="Calibri" panose="020F0502020204030204" pitchFamily="34" charset="0"/>
                <a:cs typeface="Times New Roman" panose="02020603050405020304" pitchFamily="18" charset="0"/>
              </a:rPr>
              <a:t> </a:t>
            </a:r>
          </a:p>
        </p:txBody>
      </p:sp>
      <p:pic>
        <p:nvPicPr>
          <p:cNvPr id="9" name="Picture 8" descr="Shape, arrow&#10;&#10;Description automatically generated with medium confidence">
            <a:extLst>
              <a:ext uri="{FF2B5EF4-FFF2-40B4-BE49-F238E27FC236}">
                <a16:creationId xmlns:a16="http://schemas.microsoft.com/office/drawing/2014/main" id="{CE8A612B-CDDF-45C6-9F98-170454748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2398">
            <a:off x="3056564" y="2169973"/>
            <a:ext cx="733721" cy="733721"/>
          </a:xfrm>
          <a:prstGeom prst="rect">
            <a:avLst/>
          </a:prstGeom>
        </p:spPr>
      </p:pic>
      <p:pic>
        <p:nvPicPr>
          <p:cNvPr id="11" name="Picture 10" descr="A bird with a hat&#10;&#10;Description automatically generated with low confidence">
            <a:extLst>
              <a:ext uri="{FF2B5EF4-FFF2-40B4-BE49-F238E27FC236}">
                <a16:creationId xmlns:a16="http://schemas.microsoft.com/office/drawing/2014/main" id="{3CF04C9E-9565-4953-95E3-C8B896ECD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95" y="1163859"/>
            <a:ext cx="1768997" cy="1768997"/>
          </a:xfrm>
          <a:prstGeom prst="rect">
            <a:avLst/>
          </a:prstGeom>
        </p:spPr>
      </p:pic>
      <p:cxnSp>
        <p:nvCxnSpPr>
          <p:cNvPr id="19" name="Straight Connector 18">
            <a:extLst>
              <a:ext uri="{FF2B5EF4-FFF2-40B4-BE49-F238E27FC236}">
                <a16:creationId xmlns:a16="http://schemas.microsoft.com/office/drawing/2014/main" id="{10E747B1-03F2-452C-AC23-DB156DF60803}"/>
              </a:ext>
            </a:extLst>
          </p:cNvPr>
          <p:cNvCxnSpPr/>
          <p:nvPr/>
        </p:nvCxnSpPr>
        <p:spPr>
          <a:xfrm>
            <a:off x="2037537" y="937926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4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srgbClr val="002060"/>
                </a:solidFill>
                <a:latin typeface="Lucida Calligraphy" panose="03010101010101010101" pitchFamily="66" charset="0"/>
              </a:rPr>
              <a:t>B2.MorphoBrick</a:t>
            </a:r>
            <a:endPar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1838" y="4867056"/>
            <a:ext cx="6356194"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MorphoBrick</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is a building material concept, inspired by the Morpho butterfly, that changes its color and reflectivity in response to temperature. Their design allows buildings to regulate their temperatures efficiently by either absorbing or reflecting solar radiation inspired by the nanostructures found on Morpho butterfly wings.</a:t>
            </a: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452327"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4376" y="8522798"/>
              <a:ext cx="84960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5/10</a:t>
              </a:r>
            </a:p>
          </p:txBody>
        </p:sp>
      </p:grpSp>
      <p:pic>
        <p:nvPicPr>
          <p:cNvPr id="21" name="Picture 20" descr="A blue and black butterfly&#10;&#10;Description automatically generated with medium confidence">
            <a:extLst>
              <a:ext uri="{FF2B5EF4-FFF2-40B4-BE49-F238E27FC236}">
                <a16:creationId xmlns:a16="http://schemas.microsoft.com/office/drawing/2014/main" id="{05F2294D-4CC2-4E84-9480-A7BB6532DE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83202"/>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058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B2.MorphoBrick </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161635"/>
            <a:ext cx="6003407" cy="2339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MorphoBrick</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Diagram&#10;&#10;Description automatically generated">
            <a:extLst>
              <a:ext uri="{FF2B5EF4-FFF2-40B4-BE49-F238E27FC236}">
                <a16:creationId xmlns:a16="http://schemas.microsoft.com/office/drawing/2014/main" id="{42F89F9C-C26E-45A3-8465-D7D720818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12338"/>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F5E7E5F-B346-4A0A-B8BF-7E07CCBD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974" y="7775570"/>
            <a:ext cx="1080000" cy="1080000"/>
          </a:xfrm>
          <a:prstGeom prst="rect">
            <a:avLst/>
          </a:prstGeom>
        </p:spPr>
      </p:pic>
      <p:sp>
        <p:nvSpPr>
          <p:cNvPr id="9" name="TextBox 8">
            <a:extLst>
              <a:ext uri="{FF2B5EF4-FFF2-40B4-BE49-F238E27FC236}">
                <a16:creationId xmlns:a16="http://schemas.microsoft.com/office/drawing/2014/main" id="{2D11F713-E162-4BCF-B99E-4546C49B337C}"/>
              </a:ext>
            </a:extLst>
          </p:cNvPr>
          <p:cNvSpPr txBox="1"/>
          <p:nvPr/>
        </p:nvSpPr>
        <p:spPr>
          <a:xfrm>
            <a:off x="2302442" y="8825976"/>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3415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C2.Soil Erosion by Nature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5777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SSE</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team worked to develop a way to combat soil erosion problems. Their approach is inspired by the kingfisher’s “third eyelid”—a protective, retractable layer that covers the bird’s eyes while it plunges into water. Their device is a mesh structure that covers soil while it is submerged and flushed with water ensuring that it will not affect plant growth and damage the ecosystem.</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5515" y="7060158"/>
              <a:ext cx="83302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21" name="Picture 20" descr="A picture containing bird, kingfisher, sitting, perched&#10;&#10;Description automatically generated">
            <a:extLst>
              <a:ext uri="{FF2B5EF4-FFF2-40B4-BE49-F238E27FC236}">
                <a16:creationId xmlns:a16="http://schemas.microsoft.com/office/drawing/2014/main" id="{564782F5-5D24-4915-BB0E-33DF1E784EF8}"/>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72173" y="133023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005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C2.Soil Erosion by Nature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9218" y="542867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Soil Erosion by Nature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On 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China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2018,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E437F789-32E3-4015-B7FF-C6B138DA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2341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7BDBD808-53B8-480E-AA8F-D0778660D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608" y="7245117"/>
            <a:ext cx="1080000" cy="1080000"/>
          </a:xfrm>
          <a:prstGeom prst="rect">
            <a:avLst/>
          </a:prstGeom>
        </p:spPr>
      </p:pic>
      <p:sp>
        <p:nvSpPr>
          <p:cNvPr id="9" name="TextBox 8">
            <a:extLst>
              <a:ext uri="{FF2B5EF4-FFF2-40B4-BE49-F238E27FC236}">
                <a16:creationId xmlns:a16="http://schemas.microsoft.com/office/drawing/2014/main" id="{DCD404EB-3975-4C5C-8345-59BBC990D08F}"/>
              </a:ext>
            </a:extLst>
          </p:cNvPr>
          <p:cNvSpPr txBox="1"/>
          <p:nvPr/>
        </p:nvSpPr>
        <p:spPr>
          <a:xfrm>
            <a:off x="4463451" y="6968118"/>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76975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D2.Phalanx Insulation</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02066" y="4931491"/>
            <a:ext cx="6003407" cy="2296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 insulation grid that is applied to exterior walls of existing buildings to reduce interior temperatures of buildings passively. Intended to be used in urban coastal regions, Phalanx is a panel system that you construct onto the walls of buildings that get hot due to direct sunlight.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Phalanx</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helps cool down the walls of buildings to keep the interior temperature cool and temperate.</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377648" y="7059602"/>
              <a:ext cx="95440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48554" y="7797924"/>
              <a:ext cx="81802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390409" y="8520614"/>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44297" y="7776404"/>
              <a:ext cx="82301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group of trees in a forest&#10;&#10;Description automatically generated with low confidence">
            <a:extLst>
              <a:ext uri="{FF2B5EF4-FFF2-40B4-BE49-F238E27FC236}">
                <a16:creationId xmlns:a16="http://schemas.microsoft.com/office/drawing/2014/main" id="{5921E2B4-49ED-470C-95A3-E1DE6B8251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4392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33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D2.Phalanx Insulation</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543460"/>
            <a:ext cx="6003407" cy="339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Phalanx Insulation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computer&#10;&#10;Description automatically generated">
            <a:extLst>
              <a:ext uri="{FF2B5EF4-FFF2-40B4-BE49-F238E27FC236}">
                <a16:creationId xmlns:a16="http://schemas.microsoft.com/office/drawing/2014/main" id="{AC69F586-17E8-4D16-8134-3A7040DCA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66031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A335CCB-1C52-47D3-884B-E6AD2BBFF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73" y="7690387"/>
            <a:ext cx="1080000" cy="1080000"/>
          </a:xfrm>
          <a:prstGeom prst="rect">
            <a:avLst/>
          </a:prstGeom>
        </p:spPr>
      </p:pic>
      <p:sp>
        <p:nvSpPr>
          <p:cNvPr id="9" name="TextBox 8">
            <a:extLst>
              <a:ext uri="{FF2B5EF4-FFF2-40B4-BE49-F238E27FC236}">
                <a16:creationId xmlns:a16="http://schemas.microsoft.com/office/drawing/2014/main" id="{AC01AA00-241B-428A-874B-D2BC7318E06B}"/>
              </a:ext>
            </a:extLst>
          </p:cNvPr>
          <p:cNvSpPr txBox="1"/>
          <p:nvPr/>
        </p:nvSpPr>
        <p:spPr>
          <a:xfrm>
            <a:off x="4460678" y="741463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411530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E2.Slant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3568"/>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Slant</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is an app that mimics the way ants communicate with each other both through one-on-one interactions and through pheromone trails. This app aims to reduce food waste by creating a platform for users to influence each other’s decisions regarding the quality and location of food..</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2/10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364923" y="8520614"/>
              <a:ext cx="10187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510162"/>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08175" y="7060158"/>
              <a:ext cx="93766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outdoor object, honeycomb&#10;&#10;Description automatically generated">
            <a:extLst>
              <a:ext uri="{FF2B5EF4-FFF2-40B4-BE49-F238E27FC236}">
                <a16:creationId xmlns:a16="http://schemas.microsoft.com/office/drawing/2014/main" id="{350DEC5C-FF7F-4884-B399-41647C3890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638" y="143507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820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E2.Slant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276850"/>
            <a:ext cx="6003407" cy="3536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Slant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Hunger,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Chile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2017</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food, fruit, container&#10;&#10;Description automatically generated">
            <a:extLst>
              <a:ext uri="{FF2B5EF4-FFF2-40B4-BE49-F238E27FC236}">
                <a16:creationId xmlns:a16="http://schemas.microsoft.com/office/drawing/2014/main" id="{B6906CC0-24FE-40E4-90AB-FCC55BF3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2822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6B7B4088-4F05-4723-A4A2-4414349F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7626506"/>
            <a:ext cx="1080000" cy="1080000"/>
          </a:xfrm>
          <a:prstGeom prst="rect">
            <a:avLst/>
          </a:prstGeom>
        </p:spPr>
      </p:pic>
      <p:sp>
        <p:nvSpPr>
          <p:cNvPr id="9" name="TextBox 8">
            <a:extLst>
              <a:ext uri="{FF2B5EF4-FFF2-40B4-BE49-F238E27FC236}">
                <a16:creationId xmlns:a16="http://schemas.microsoft.com/office/drawing/2014/main" id="{65233BF3-777A-49BD-B7B5-0F464A3082C4}"/>
              </a:ext>
            </a:extLst>
          </p:cNvPr>
          <p:cNvSpPr txBox="1"/>
          <p:nvPr/>
        </p:nvSpPr>
        <p:spPr>
          <a:xfrm>
            <a:off x="4503208" y="735084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143981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F2.Hexagro</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5282" y="4927802"/>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Team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Hexagro</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has created a “groundless” growing system that gives people the opportunity to grow healthy food on a small footprint. Hydroponic systems often use synthetic materials and tend to work as closed systems. In comparison, Hexagro is made of recyclable, biodegradable materials and has a unique, hexagonal shape that was inspired by geometric patterns found in nature.</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91102" cy="684000"/>
            <a:chOff x="391355" y="6910614"/>
            <a:chExt cx="3091102"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7359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5/10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0014" y="7772033"/>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17323" y="8513456"/>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4258" cy="720000"/>
            <a:chOff x="391355" y="8346977"/>
            <a:chExt cx="298425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23993"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28712" y="7060158"/>
              <a:ext cx="9171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group of bees on a honeycomb&#10;&#10;Description automatically generated with low confidence">
            <a:extLst>
              <a:ext uri="{FF2B5EF4-FFF2-40B4-BE49-F238E27FC236}">
                <a16:creationId xmlns:a16="http://schemas.microsoft.com/office/drawing/2014/main" id="{F6193A2E-1097-4E6D-B805-2376D7A5C1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9254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155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F2.Hexagro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8040" y="4837588"/>
            <a:ext cx="6356194" cy="46548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Hexagro</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Hunger,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8.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Decent Work and Economic Growth,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Colombia, Costa Rica, Italy</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2016</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able, indoor, plate, dining table&#10;&#10;Description automatically generated">
            <a:extLst>
              <a:ext uri="{FF2B5EF4-FFF2-40B4-BE49-F238E27FC236}">
                <a16:creationId xmlns:a16="http://schemas.microsoft.com/office/drawing/2014/main" id="{FFB8085A-814A-4AC7-AFF8-FC7B86C8C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4815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18D1510A-8B15-4F65-AFF6-DB29F5EA9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590" y="7802681"/>
            <a:ext cx="1080000" cy="1080000"/>
          </a:xfrm>
          <a:prstGeom prst="rect">
            <a:avLst/>
          </a:prstGeom>
        </p:spPr>
      </p:pic>
      <p:sp>
        <p:nvSpPr>
          <p:cNvPr id="9" name="TextBox 8">
            <a:extLst>
              <a:ext uri="{FF2B5EF4-FFF2-40B4-BE49-F238E27FC236}">
                <a16:creationId xmlns:a16="http://schemas.microsoft.com/office/drawing/2014/main" id="{761238B4-8A37-497A-A67A-66AEC98718B3}"/>
              </a:ext>
            </a:extLst>
          </p:cNvPr>
          <p:cNvSpPr txBox="1"/>
          <p:nvPr/>
        </p:nvSpPr>
        <p:spPr>
          <a:xfrm>
            <a:off x="4545738" y="7499699"/>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25403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C9FA294-0EFA-4A73-BA5B-3A68702AB6E1}"/>
              </a:ext>
            </a:extLst>
          </p:cNvPr>
          <p:cNvSpPr txBox="1"/>
          <p:nvPr/>
        </p:nvSpPr>
        <p:spPr>
          <a:xfrm>
            <a:off x="259616" y="-42864"/>
            <a:ext cx="6356194" cy="10864513"/>
          </a:xfrm>
          <a:prstGeom prst="rect">
            <a:avLst/>
          </a:prstGeom>
          <a:noFill/>
        </p:spPr>
        <p:txBody>
          <a:bodyPr wrap="square" rtlCol="0">
            <a:spAutoFit/>
          </a:bodyPr>
          <a:lstStyle/>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Biomimicry Card game rules (1 – 4 players):</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Aim of the game:</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Be the first player to win all the cards.</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Shuffle</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Shuffle the cards and give each player an equal number of cards. All the remaining cards are removed.</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Don’t look or cheat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Players must keep all their cards in a pile (without seeing what they have) and only look at the top card.</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Stat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Player 1 (on the left of the player who dealt the cards) starts the game by reading out the stat from their card they think is highest.</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Special cards: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Whoever has the red card, receives 2 cards from each player while with the yellow card receives 1 card from each player.</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Highest wins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The player with highest stat takes the losing card(s) and places them at the bottom of their pile. </a:t>
            </a:r>
            <a:endParaRPr lang="en-GB" sz="1450" b="1"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Can you trump it?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Other players then look at their top card and see if the same stat category can be beaten.</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Battle draw: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If 2 cards have the same attribute value then they all remain down and they are won by the winner of the next round.</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Winner!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The player with all the cards at the end, wins!</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Scan the QR codes!: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Learn more about the Biomimicry concepts by scanning the QR codes on the backside of the cards.</a:t>
            </a:r>
          </a:p>
          <a:p>
            <a:pPr algn="ct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Create your own Biomimicry cards!: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Having the digital template, you can modify the cards as you will. Find relevant Biomimicry examples or get inspired by Nature to create your own prototypes and cards!</a:t>
            </a: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Special edition (5 players):</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Remove the special cards. All remaining cards are dealt equally. Each card in the top left corner has a letter and a number (A1, B2, etc.). The aim is to collect the most sets of five cards of the same colour (e.g. A1-A5). The first player asks a player for the card needed for to make a set of five. If the player answers that he has the requested card, </a:t>
            </a:r>
            <a:r>
              <a:rPr lang="en-GB" sz="1450" dirty="0">
                <a:latin typeface="Comic Sans MS" panose="030F0702030302020204" pitchFamily="66" charset="0"/>
                <a:ea typeface="Calibri" panose="020F0502020204030204" pitchFamily="34" charset="0"/>
                <a:cs typeface="Times New Roman" panose="02020603050405020304" pitchFamily="18" charset="0"/>
              </a:rPr>
              <a:t>they battle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and continues to ask for cards from other players until someone tells him that he does not have the requested card. Then the player who answered no continues, asking for a card from another player of his choice. IMPORTANT: Set a time limit, for example 10 minutes of play. At the end of the time, the winner is the player with the most sets of five cards.</a:t>
            </a: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a:p>
            <a:pPr algn="ctr">
              <a:spcAft>
                <a:spcPts val="800"/>
              </a:spcAft>
            </a:pP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p>
        </p:txBody>
      </p:sp>
      <p:cxnSp>
        <p:nvCxnSpPr>
          <p:cNvPr id="4" name="Straight Connector 3">
            <a:extLst>
              <a:ext uri="{FF2B5EF4-FFF2-40B4-BE49-F238E27FC236}">
                <a16:creationId xmlns:a16="http://schemas.microsoft.com/office/drawing/2014/main" id="{1CB417D4-D11C-496F-AE67-122B493EAE08}"/>
              </a:ext>
            </a:extLst>
          </p:cNvPr>
          <p:cNvCxnSpPr/>
          <p:nvPr/>
        </p:nvCxnSpPr>
        <p:spPr>
          <a:xfrm>
            <a:off x="2037537" y="950118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6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A3.Elightra</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033101"/>
            <a:ext cx="6356194"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Powered by solar panels that are protected by hard outer shells like a ladybug’s elytra, or wing cases,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ELIGHTRA</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is an environmentally-friendly lighting solution that helps build resilient communities. This innovative, community-focused solution provides light and energy to refugees living in “temporary” camps, bringing displaced peoples together within temporary settlements.. </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28087" y="7059602"/>
              <a:ext cx="93582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49207"/>
              <a:ext cx="82974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ladybug on a leaf&#10;&#10;Description automatically generated">
            <a:extLst>
              <a:ext uri="{FF2B5EF4-FFF2-40B4-BE49-F238E27FC236}">
                <a16:creationId xmlns:a16="http://schemas.microsoft.com/office/drawing/2014/main" id="{BFCC4F3D-A7FF-4997-B18C-73EF357BD7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173" y="129525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681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A3.Elightra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ELIGHTRA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Quality Education,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Gender Equality,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7.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Affordable and Clean Energy,</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16.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Peace Justice and Strong Institutions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floor, dark&#10;&#10;Description automatically generated">
            <a:extLst>
              <a:ext uri="{FF2B5EF4-FFF2-40B4-BE49-F238E27FC236}">
                <a16:creationId xmlns:a16="http://schemas.microsoft.com/office/drawing/2014/main" id="{CCE1729F-E9BE-4AF5-A5B1-F445E4D3F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5865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861028E5-EC37-4149-932E-B002D13D6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73" y="7779449"/>
            <a:ext cx="1080000" cy="1080000"/>
          </a:xfrm>
          <a:prstGeom prst="rect">
            <a:avLst/>
          </a:prstGeom>
        </p:spPr>
      </p:pic>
      <p:sp>
        <p:nvSpPr>
          <p:cNvPr id="9" name="TextBox 8">
            <a:extLst>
              <a:ext uri="{FF2B5EF4-FFF2-40B4-BE49-F238E27FC236}">
                <a16:creationId xmlns:a16="http://schemas.microsoft.com/office/drawing/2014/main" id="{D78F0D4F-8B95-4641-87B4-CCC6D73BF3DA}"/>
              </a:ext>
            </a:extLst>
          </p:cNvPr>
          <p:cNvSpPr txBox="1"/>
          <p:nvPr/>
        </p:nvSpPr>
        <p:spPr>
          <a:xfrm>
            <a:off x="4460678" y="749969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43849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B3.A Sensitive Wall</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85406" y="4898000"/>
            <a:ext cx="6125269"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Inspired by concave-eared torrent frogs, mimosa leaves and desert snails, one team in Taiwan designed a green noise barrier and sunshade system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Sensitive Wall</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that aims to improve urban living conditions by providing a dynamic natural sound proofing system and elevation greenery to urban landscapes.</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6/10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351222" y="8488208"/>
              <a:ext cx="98881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27296" y="7060158"/>
              <a:ext cx="818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frog on a leaf&#10;&#10;Description automatically generated">
            <a:extLst>
              <a:ext uri="{FF2B5EF4-FFF2-40B4-BE49-F238E27FC236}">
                <a16:creationId xmlns:a16="http://schemas.microsoft.com/office/drawing/2014/main" id="{DE608B02-5259-41D8-8C7F-58985B2F51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58" y="13639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127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B3.A Sensitive Wall</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789181"/>
            <a:ext cx="6003407" cy="4703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Sensitive Wall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Taiwan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Diagram, engineering drawing&#10;&#10;Description automatically generated">
            <a:extLst>
              <a:ext uri="{FF2B5EF4-FFF2-40B4-BE49-F238E27FC236}">
                <a16:creationId xmlns:a16="http://schemas.microsoft.com/office/drawing/2014/main" id="{615C9D95-1418-45CC-B89D-DF776499C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57" y="172402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9468A524-6A56-40DD-AF03-F7C642261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538" y="7847953"/>
            <a:ext cx="1080000" cy="1080000"/>
          </a:xfrm>
          <a:prstGeom prst="rect">
            <a:avLst/>
          </a:prstGeom>
        </p:spPr>
      </p:pic>
      <p:sp>
        <p:nvSpPr>
          <p:cNvPr id="9" name="TextBox 8">
            <a:extLst>
              <a:ext uri="{FF2B5EF4-FFF2-40B4-BE49-F238E27FC236}">
                <a16:creationId xmlns:a16="http://schemas.microsoft.com/office/drawing/2014/main" id="{88A293A1-0928-4E77-86AE-A7BAF61FC279}"/>
              </a:ext>
            </a:extLst>
          </p:cNvPr>
          <p:cNvSpPr txBox="1"/>
          <p:nvPr/>
        </p:nvSpPr>
        <p:spPr>
          <a:xfrm>
            <a:off x="4375618" y="754222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156751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C3.Project RED</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3872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team chose to address the problem of deforestation by designing a method to make it easier to replant trees over large areas.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RED </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proposes a maple seed inspired seed-carrier that could be released from airplanes to then float to the ground on wing-like propellers. Made out of a water-soluble paper, the device would rapidly biodegrade as the tree seedling begins to grow.</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23489" y="7785019"/>
              <a:ext cx="78877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324547" y="7788931"/>
              <a:ext cx="97487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8142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3489" y="7059602"/>
              <a:ext cx="83302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close up of a bug&#10;&#10;Description automatically generated with medium confidence">
            <a:extLst>
              <a:ext uri="{FF2B5EF4-FFF2-40B4-BE49-F238E27FC236}">
                <a16:creationId xmlns:a16="http://schemas.microsoft.com/office/drawing/2014/main" id="{91F5F03E-1159-44E9-9E4A-BF46339D75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475" y="136985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570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C3.Project RED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9780"/>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RED</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floor, wooden, indoor, shoes&#10;&#10;Description automatically generated">
            <a:extLst>
              <a:ext uri="{FF2B5EF4-FFF2-40B4-BE49-F238E27FC236}">
                <a16:creationId xmlns:a16="http://schemas.microsoft.com/office/drawing/2014/main" id="{75846F98-9013-4FCD-A4E0-3CA70B24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87" y="166912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FDC55078-83CC-4520-91C7-CCF6132A2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20877"/>
            <a:ext cx="1080000" cy="1080000"/>
          </a:xfrm>
          <a:prstGeom prst="rect">
            <a:avLst/>
          </a:prstGeom>
        </p:spPr>
      </p:pic>
      <p:sp>
        <p:nvSpPr>
          <p:cNvPr id="9" name="TextBox 8">
            <a:extLst>
              <a:ext uri="{FF2B5EF4-FFF2-40B4-BE49-F238E27FC236}">
                <a16:creationId xmlns:a16="http://schemas.microsoft.com/office/drawing/2014/main" id="{E4445178-6317-4965-AEF9-5ECD1713F9F4}"/>
              </a:ext>
            </a:extLst>
          </p:cNvPr>
          <p:cNvSpPr txBox="1"/>
          <p:nvPr/>
        </p:nvSpPr>
        <p:spPr>
          <a:xfrm>
            <a:off x="2354390" y="8890046"/>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18181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prstClr val="black"/>
                </a:solidFill>
                <a:latin typeface="Lucida Calligraphy" panose="03010101010101010101" pitchFamily="66" charset="0"/>
              </a:rPr>
              <a:t>D3.</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Fog Collection</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52203" y="5058602"/>
            <a:ext cx="6003407" cy="1978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People of the Atacama Desert have come up with ways to collect water out of thin air.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Air2Water</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is a roofing tile that harvests fog from thin air. Slanted grooves on the base of the metal tile will lead the water into a series of pipes where it can be used. The team have also incorporated some of the methods used by people living the Atacama Desert, such as mesh material that dew collects on.</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32100" y="7797924"/>
              <a:ext cx="81802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344055" y="7776404"/>
              <a:ext cx="9232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picture containing grass, insect&#10;&#10;Description automatically generated">
            <a:extLst>
              <a:ext uri="{FF2B5EF4-FFF2-40B4-BE49-F238E27FC236}">
                <a16:creationId xmlns:a16="http://schemas.microsoft.com/office/drawing/2014/main" id="{BD5B3BB1-0531-4E3F-9314-21893D1104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307" y="132725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36462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D3.Fog Collection</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4922"/>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Fog Collection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indoor&#10;&#10;Description automatically generated">
            <a:extLst>
              <a:ext uri="{FF2B5EF4-FFF2-40B4-BE49-F238E27FC236}">
                <a16:creationId xmlns:a16="http://schemas.microsoft.com/office/drawing/2014/main" id="{E721B0EC-438A-4962-AFE8-6C676A1C3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27" y="165612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78215AF2-05B8-456F-B46B-6993AF4B5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12243"/>
            <a:ext cx="1080000" cy="1080000"/>
          </a:xfrm>
          <a:prstGeom prst="rect">
            <a:avLst/>
          </a:prstGeom>
        </p:spPr>
      </p:pic>
      <p:sp>
        <p:nvSpPr>
          <p:cNvPr id="9" name="TextBox 8">
            <a:extLst>
              <a:ext uri="{FF2B5EF4-FFF2-40B4-BE49-F238E27FC236}">
                <a16:creationId xmlns:a16="http://schemas.microsoft.com/office/drawing/2014/main" id="{35C283CD-9047-403D-B07C-AD2620126628}"/>
              </a:ext>
            </a:extLst>
          </p:cNvPr>
          <p:cNvSpPr txBox="1"/>
          <p:nvPr/>
        </p:nvSpPr>
        <p:spPr>
          <a:xfrm>
            <a:off x="2375655" y="8890046"/>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407673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E3.MOL</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Wax moth caterpillars can eat plastic, leading to interesting sustainability applications. The </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MOL</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team is looking to selectively breed wax moth caterpillars to become more efficient plastic decomposers. Additionally, the team of scientists are studying the enzymes that allow the larvae to break down the plastic, and they aim to artificially synthesize the compound for use in chemical recycling. </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3/10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13161" y="7776404"/>
              <a:ext cx="95415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6343" cy="720000"/>
            <a:chOff x="391355" y="8346977"/>
            <a:chExt cx="319634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8347" y="8499228"/>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7296" y="7060158"/>
              <a:ext cx="818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4/10</a:t>
              </a:r>
            </a:p>
          </p:txBody>
        </p:sp>
      </p:grpSp>
      <p:pic>
        <p:nvPicPr>
          <p:cNvPr id="14" name="Picture 13">
            <a:extLst>
              <a:ext uri="{FF2B5EF4-FFF2-40B4-BE49-F238E27FC236}">
                <a16:creationId xmlns:a16="http://schemas.microsoft.com/office/drawing/2014/main" id="{B4795B7C-4ECC-4B23-B4CC-D61143DB52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2874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7418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E3.MOL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0466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Below Water,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On 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Ukraine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Logo&#10;&#10;Description automatically generated">
            <a:extLst>
              <a:ext uri="{FF2B5EF4-FFF2-40B4-BE49-F238E27FC236}">
                <a16:creationId xmlns:a16="http://schemas.microsoft.com/office/drawing/2014/main" id="{754EA809-4081-4864-B40C-87D1F3C54A0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0892" y="144819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E699F6DF-AB71-4298-AE32-CFF60CA33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382" y="7734666"/>
            <a:ext cx="1080000" cy="1080000"/>
          </a:xfrm>
          <a:prstGeom prst="rect">
            <a:avLst/>
          </a:prstGeom>
        </p:spPr>
      </p:pic>
      <p:sp>
        <p:nvSpPr>
          <p:cNvPr id="9" name="TextBox 8">
            <a:extLst>
              <a:ext uri="{FF2B5EF4-FFF2-40B4-BE49-F238E27FC236}">
                <a16:creationId xmlns:a16="http://schemas.microsoft.com/office/drawing/2014/main" id="{E697A72F-DBA3-4985-9797-ACF011061D4B}"/>
              </a:ext>
            </a:extLst>
          </p:cNvPr>
          <p:cNvSpPr txBox="1"/>
          <p:nvPr/>
        </p:nvSpPr>
        <p:spPr>
          <a:xfrm>
            <a:off x="4439413" y="745716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277727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29BA189-CB87-4C77-BA6D-2AE47A5D3FE2}"/>
              </a:ext>
            </a:extLst>
          </p:cNvPr>
          <p:cNvSpPr/>
          <p:nvPr/>
        </p:nvSpPr>
        <p:spPr>
          <a:xfrm>
            <a:off x="435768" y="4251421"/>
            <a:ext cx="5986463" cy="1403157"/>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4400" b="1" i="0" strike="noStrike" dirty="0">
                <a:solidFill>
                  <a:schemeClr val="tx1"/>
                </a:solidFill>
                <a:effectLst/>
                <a:latin typeface="Comic Sans MS" panose="030F0702030302020204" pitchFamily="66" charset="0"/>
              </a:rPr>
              <a:t>GET 1 CARD FROM EACH PLAYER!</a:t>
            </a:r>
          </a:p>
        </p:txBody>
      </p:sp>
    </p:spTree>
    <p:extLst>
      <p:ext uri="{BB962C8B-B14F-4D97-AF65-F5344CB8AC3E}">
        <p14:creationId xmlns:p14="http://schemas.microsoft.com/office/powerpoint/2010/main" val="1722379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F3.Aquammodate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4176" y="5138049"/>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Aquammodate</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is mimicking the way diatoms form their cell wall out of silica and utilizing aquaporins, proteins that transport pure water across cell membranes throughout nature. Their energy-efficient and selective technology produces high purity grade water in a single filter pass, desalination at any scale, and removes industrial pollutants and contaminants such as arsenic, microplastics, and pharmaceutical residues. </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79567" cy="684000"/>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46356"/>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76040" y="7784967"/>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6040" y="8524023"/>
              <a:ext cx="82588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62058" y="7776404"/>
              <a:ext cx="8052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11810" y="8524023"/>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14" name="Picture 13" descr="A close-up of a planet&#10;&#10;Description automatically generated with low confidence">
            <a:extLst>
              <a:ext uri="{FF2B5EF4-FFF2-40B4-BE49-F238E27FC236}">
                <a16:creationId xmlns:a16="http://schemas.microsoft.com/office/drawing/2014/main" id="{7BF61E2B-E2E9-485A-8CA6-AD97D48F8E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263" y="134970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284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F3.Aquammodate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56478" y="5227821"/>
            <a:ext cx="6356194" cy="26190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Aquammodate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6.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Clean Water and Sanitation,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Below Water</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Sweden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Ray of Hope Prize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5" name="Picture 4" descr="A picture containing indoor, wall&#10;&#10;Description automatically generated">
            <a:extLst>
              <a:ext uri="{FF2B5EF4-FFF2-40B4-BE49-F238E27FC236}">
                <a16:creationId xmlns:a16="http://schemas.microsoft.com/office/drawing/2014/main" id="{31F48E9A-4B02-4608-8FE7-2BB00F3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A688ED6F-4142-4FD7-9F32-01836BC6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59506"/>
            <a:ext cx="1080000" cy="1080000"/>
          </a:xfrm>
          <a:prstGeom prst="rect">
            <a:avLst/>
          </a:prstGeom>
        </p:spPr>
      </p:pic>
      <p:sp>
        <p:nvSpPr>
          <p:cNvPr id="9" name="TextBox 8">
            <a:extLst>
              <a:ext uri="{FF2B5EF4-FFF2-40B4-BE49-F238E27FC236}">
                <a16:creationId xmlns:a16="http://schemas.microsoft.com/office/drawing/2014/main" id="{9E069502-5350-412B-AA06-79DBE1F6AE22}"/>
              </a:ext>
            </a:extLst>
          </p:cNvPr>
          <p:cNvSpPr txBox="1"/>
          <p:nvPr/>
        </p:nvSpPr>
        <p:spPr>
          <a:xfrm>
            <a:off x="2359358" y="8938404"/>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3111792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A4.Spintex Engineering</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80125" y="4847054"/>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Spider silk is often cited as one of the strongest biological materials in the world.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Spintex Engineering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has finally cracked the spider’s code and has developed a solution that mimics a spider spinnerets’ ability to spin fiber at room temperature without harsh chemicals, from a liquid gel. Their process is 1,000 times more energy efficient than synthetic, petroleum fibers, with water as their only by-product.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39758" y="7059602"/>
              <a:ext cx="8062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16099" y="8524023"/>
              <a:ext cx="78582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384800" y="7060158"/>
              <a:ext cx="96104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close, insect, snail&#10;&#10;Description automatically generated">
            <a:extLst>
              <a:ext uri="{FF2B5EF4-FFF2-40B4-BE49-F238E27FC236}">
                <a16:creationId xmlns:a16="http://schemas.microsoft.com/office/drawing/2014/main" id="{D9DB02B3-B0C7-4FCB-B633-1DB77CC337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125" y="1302348"/>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2019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A4.Spintex Engineering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Spintex Engineering</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Kingdom</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Ray of Hope Prize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person, hand&#10;&#10;Description automatically generated">
            <a:extLst>
              <a:ext uri="{FF2B5EF4-FFF2-40B4-BE49-F238E27FC236}">
                <a16:creationId xmlns:a16="http://schemas.microsoft.com/office/drawing/2014/main" id="{01CEDBFA-8103-4C5B-932B-EC84E9E3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2336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AA6A5804-2229-4360-BA72-06FCB9955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25" y="7669619"/>
            <a:ext cx="1080000" cy="1080000"/>
          </a:xfrm>
          <a:prstGeom prst="rect">
            <a:avLst/>
          </a:prstGeom>
        </p:spPr>
      </p:pic>
      <p:sp>
        <p:nvSpPr>
          <p:cNvPr id="9" name="TextBox 8">
            <a:extLst>
              <a:ext uri="{FF2B5EF4-FFF2-40B4-BE49-F238E27FC236}">
                <a16:creationId xmlns:a16="http://schemas.microsoft.com/office/drawing/2014/main" id="{822AF43A-5887-400E-854F-B8A165096FAF}"/>
              </a:ext>
            </a:extLst>
          </p:cNvPr>
          <p:cNvSpPr txBox="1"/>
          <p:nvPr/>
        </p:nvSpPr>
        <p:spPr>
          <a:xfrm>
            <a:off x="4311823" y="739337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739186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B4.EcoStp</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087" y="5142699"/>
            <a:ext cx="6194620" cy="183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EcoStp</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is a low-maintenance technology producing energy instead of consuming it, compared to conventional STPs which use energy-hogging motors, exhaust fans, pumps and blowers. This design doesn’t use chemicals to treat the sewage, but instead uses microorganisms, plants, and gravel to treat wastewater (1 million liters of sewage a day).</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0093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3064920" cy="720000"/>
            <a:chOff x="3470923" y="8368364"/>
            <a:chExt cx="3064920"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92724" y="8524023"/>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298737" y="7776404"/>
              <a:ext cx="96857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8/10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Cows in a meadow&#10;&#10;Description automatically generated with low confidence">
            <a:extLst>
              <a:ext uri="{FF2B5EF4-FFF2-40B4-BE49-F238E27FC236}">
                <a16:creationId xmlns:a16="http://schemas.microsoft.com/office/drawing/2014/main" id="{58F73BA4-9BEA-40C9-A39F-DBF9F4087A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285" y="1348095"/>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6522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B4.EcoStp</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941373"/>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55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EcoStp</a:t>
            </a:r>
            <a:endPar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Clean Water and Sanitation,</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8.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Decent Work and Economic Growth,</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9.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On 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India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endPar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2019, 2018</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bottle, beer&#10;&#10;Description automatically generated">
            <a:extLst>
              <a:ext uri="{FF2B5EF4-FFF2-40B4-BE49-F238E27FC236}">
                <a16:creationId xmlns:a16="http://schemas.microsoft.com/office/drawing/2014/main" id="{D6A9EC87-1117-4929-989F-68520253E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73" y="1646275"/>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B4758DF0-5CA7-4E9A-9F5F-855FDAACA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8009083"/>
            <a:ext cx="1080000" cy="1080000"/>
          </a:xfrm>
          <a:prstGeom prst="rect">
            <a:avLst/>
          </a:prstGeom>
        </p:spPr>
      </p:pic>
      <p:sp>
        <p:nvSpPr>
          <p:cNvPr id="9" name="TextBox 8">
            <a:extLst>
              <a:ext uri="{FF2B5EF4-FFF2-40B4-BE49-F238E27FC236}">
                <a16:creationId xmlns:a16="http://schemas.microsoft.com/office/drawing/2014/main" id="{F9346B05-7A44-4D4D-A315-B345CC3B845F}"/>
              </a:ext>
            </a:extLst>
          </p:cNvPr>
          <p:cNvSpPr txBox="1"/>
          <p:nvPr/>
        </p:nvSpPr>
        <p:spPr>
          <a:xfrm>
            <a:off x="4503208" y="773361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1314223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C4.MyOak Public Market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3872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 response to the COVID-19 pandemic, the team that created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MyOak Public Market </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asked “How might we cultivate a more connected and responsive food system network to ensure food access during times of crisis?” Inspired by the Chesapeake Forest in their own backyard, they designed a reciprocal online platform to increase food access for vulnerable populations as well as the economic potential of local food producers. </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3/10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337293" y="8498502"/>
              <a:ext cx="96341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410200" y="7060158"/>
              <a:ext cx="93564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large tree in a park&#10;&#10;Description automatically generated with medium confidence">
            <a:extLst>
              <a:ext uri="{FF2B5EF4-FFF2-40B4-BE49-F238E27FC236}">
                <a16:creationId xmlns:a16="http://schemas.microsoft.com/office/drawing/2014/main" id="{2349EB9F-AEED-4FA7-AF4D-6EF128A28A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173" y="1368189"/>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7685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C4.MyOak Public Market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6" y="5618596"/>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MyOak Public Market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Hunger,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Decent Work and Economic Growth,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10.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Reduced Inequalities,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Timeline&#10;&#10;Description automatically generated">
            <a:extLst>
              <a:ext uri="{FF2B5EF4-FFF2-40B4-BE49-F238E27FC236}">
                <a16:creationId xmlns:a16="http://schemas.microsoft.com/office/drawing/2014/main" id="{0D4718F8-1725-4606-A9C0-4B7CD89434DB}"/>
              </a:ext>
            </a:extLst>
          </p:cNvPr>
          <p:cNvPicPr>
            <a:picLocks noChangeAspect="1"/>
          </p:cNvPicPr>
          <p:nvPr/>
        </p:nvPicPr>
        <p:blipFill rotWithShape="1">
          <a:blip r:embed="rId3">
            <a:extLst>
              <a:ext uri="{28A0092B-C50C-407E-A947-70E740481C1C}">
                <a14:useLocalDpi xmlns:a14="http://schemas.microsoft.com/office/drawing/2010/main" val="0"/>
              </a:ext>
            </a:extLst>
          </a:blip>
          <a:srcRect l="3934" r="5383"/>
          <a:stretch/>
        </p:blipFill>
        <p:spPr>
          <a:xfrm>
            <a:off x="561475" y="1653947"/>
            <a:ext cx="5716526"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86346F9-B40F-4B5D-B49B-2307BB3F8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661" y="7423952"/>
            <a:ext cx="1080000" cy="1080000"/>
          </a:xfrm>
          <a:prstGeom prst="rect">
            <a:avLst/>
          </a:prstGeom>
        </p:spPr>
      </p:pic>
      <p:sp>
        <p:nvSpPr>
          <p:cNvPr id="9" name="TextBox 8">
            <a:extLst>
              <a:ext uri="{FF2B5EF4-FFF2-40B4-BE49-F238E27FC236}">
                <a16:creationId xmlns:a16="http://schemas.microsoft.com/office/drawing/2014/main" id="{ACD16A41-0B8C-4BC1-8E6D-95F57AF210B2}"/>
              </a:ext>
            </a:extLst>
          </p:cNvPr>
          <p:cNvSpPr txBox="1"/>
          <p:nvPr/>
        </p:nvSpPr>
        <p:spPr>
          <a:xfrm>
            <a:off x="4481943" y="713819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83746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D4.The Moist Brick</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961565"/>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solve for extreme changes in weather and provide a solution for natural cooling,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Moist Brick </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was created as a building material that would condense water from nighttime air and collect it on the surface as an evaporative cooling system for buildings. The team was inspired by the hydrophilic hairs on the surface of some plants and the Texas Horned Lizard, which uses capillary action to move water from anywhere on its skin to its mouth. </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close up of a lizard&#10;&#10;Description automatically generated with low confidence">
            <a:extLst>
              <a:ext uri="{FF2B5EF4-FFF2-40B4-BE49-F238E27FC236}">
                <a16:creationId xmlns:a16="http://schemas.microsoft.com/office/drawing/2014/main" id="{165D3CCE-E18A-41B8-B195-83C4E8158B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023" y="133466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4823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D4.The Moist Brick</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516866"/>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Moist Brick</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0E46EB66-F9DD-4428-9BD9-76979979C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6553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06FBB17D-4F9E-4FC2-8020-2F1F0C0C1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30748"/>
            <a:ext cx="1080000" cy="1080000"/>
          </a:xfrm>
          <a:prstGeom prst="rect">
            <a:avLst/>
          </a:prstGeom>
        </p:spPr>
      </p:pic>
      <p:sp>
        <p:nvSpPr>
          <p:cNvPr id="9" name="TextBox 8">
            <a:extLst>
              <a:ext uri="{FF2B5EF4-FFF2-40B4-BE49-F238E27FC236}">
                <a16:creationId xmlns:a16="http://schemas.microsoft.com/office/drawing/2014/main" id="{AF53A3F2-9A89-4D5C-97F9-5BD20B5061A5}"/>
              </a:ext>
            </a:extLst>
          </p:cNvPr>
          <p:cNvSpPr txBox="1"/>
          <p:nvPr/>
        </p:nvSpPr>
        <p:spPr>
          <a:xfrm>
            <a:off x="2354390" y="891713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548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E576E4F-E4B0-414B-A660-EDB5CD8F8649}"/>
              </a:ext>
            </a:extLst>
          </p:cNvPr>
          <p:cNvSpPr/>
          <p:nvPr/>
        </p:nvSpPr>
        <p:spPr>
          <a:xfrm>
            <a:off x="389334" y="4071938"/>
            <a:ext cx="6079331" cy="1479356"/>
          </a:xfrm>
          <a:prstGeom prst="round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4400" b="1" i="0" strike="noStrike" dirty="0">
                <a:solidFill>
                  <a:schemeClr val="bg1"/>
                </a:solidFill>
                <a:effectLst/>
                <a:latin typeface="Comic Sans MS" panose="030F0702030302020204" pitchFamily="66" charset="0"/>
              </a:rPr>
              <a:t>GET 2 CARDS FROM EACH PLAYER!!</a:t>
            </a:r>
          </a:p>
        </p:txBody>
      </p:sp>
    </p:spTree>
    <p:extLst>
      <p:ext uri="{BB962C8B-B14F-4D97-AF65-F5344CB8AC3E}">
        <p14:creationId xmlns:p14="http://schemas.microsoft.com/office/powerpoint/2010/main" val="162629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E4.Jube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Edible insects may be one of the answers to our global food crisis. </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Jube</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is a bio-inspired chamber for capturing edible insects inspired by carnivorous plants. This device promotes a more sustainable way to incorporate protein and nutrients into the world’s diet by offering an insect-capturing device that is unique and beautifully crafted. </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3292" y="8520614"/>
              <a:ext cx="8917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4/10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214812" cy="720000"/>
            <a:chOff x="391355" y="8346977"/>
            <a:chExt cx="321481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6816" y="8499228"/>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A close up of a bug&#10;&#10;Description automatically generated with low confidence">
            <a:extLst>
              <a:ext uri="{FF2B5EF4-FFF2-40B4-BE49-F238E27FC236}">
                <a16:creationId xmlns:a16="http://schemas.microsoft.com/office/drawing/2014/main" id="{9B0DAB95-709E-4937-805C-CE09F884E0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3289" y="1368189"/>
            <a:ext cx="5712084"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1366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E4.Jube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4719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Jube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 Poverty,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Hunger,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Decent Work and Economic Growth,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On 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Thailand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2016</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a:extLst>
              <a:ext uri="{FF2B5EF4-FFF2-40B4-BE49-F238E27FC236}">
                <a16:creationId xmlns:a16="http://schemas.microsoft.com/office/drawing/2014/main" id="{A193DD6F-2258-44F2-BBBE-2D31573D9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48009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B6822AFC-561E-4512-907D-82C7EA61A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913" y="7885905"/>
            <a:ext cx="1080000" cy="1080000"/>
          </a:xfrm>
          <a:prstGeom prst="rect">
            <a:avLst/>
          </a:prstGeom>
        </p:spPr>
      </p:pic>
      <p:sp>
        <p:nvSpPr>
          <p:cNvPr id="9" name="TextBox 8">
            <a:extLst>
              <a:ext uri="{FF2B5EF4-FFF2-40B4-BE49-F238E27FC236}">
                <a16:creationId xmlns:a16="http://schemas.microsoft.com/office/drawing/2014/main" id="{D5D81AB4-9E55-4BD7-8E47-A0C7286115AA}"/>
              </a:ext>
            </a:extLst>
          </p:cNvPr>
          <p:cNvSpPr txBox="1"/>
          <p:nvPr/>
        </p:nvSpPr>
        <p:spPr>
          <a:xfrm>
            <a:off x="4481943" y="760602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1184287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F4.BottleBricks</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160014"/>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BottleBricks</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was designed to address the growing problem of lack of adequate housing for refugees in camps. Mimicking the triangular corrugated shape of Saharan silver ant hairs and still air trapped within silk cocoons, along with the interlocking structure of nacre (mother of pearl), this interlocking bottle system that can be used to improve existing shelters to better protect against cold, warm, and wet weather conditions.</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23193"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79787" cy="678991"/>
            <a:chOff x="3496437" y="7658439"/>
            <a:chExt cx="2979787"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44574" y="7790694"/>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95212" y="8524023"/>
              <a:ext cx="80671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6/10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26168" y="7779185"/>
              <a:ext cx="85550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00313" cy="720000"/>
            <a:chOff x="391355" y="8346977"/>
            <a:chExt cx="300031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0048"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close up of a bug&#10;&#10;Description automatically generated with medium confidence">
            <a:extLst>
              <a:ext uri="{FF2B5EF4-FFF2-40B4-BE49-F238E27FC236}">
                <a16:creationId xmlns:a16="http://schemas.microsoft.com/office/drawing/2014/main" id="{5B09205D-81BA-4C6F-9B9B-7F9A93288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7127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677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F4.BottleBricks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6620" y="5270351"/>
            <a:ext cx="6356194" cy="3389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BottleBricks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17.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Partnerships for the Goals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Netherlands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text, device&#10;&#10;Description automatically generated">
            <a:extLst>
              <a:ext uri="{FF2B5EF4-FFF2-40B4-BE49-F238E27FC236}">
                <a16:creationId xmlns:a16="http://schemas.microsoft.com/office/drawing/2014/main" id="{271CE598-9E44-4254-A867-851EDDBD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82CEC3B3-0F0C-497F-8D2D-B5E12A2B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168" y="7317534"/>
            <a:ext cx="1080000" cy="1080000"/>
          </a:xfrm>
          <a:prstGeom prst="rect">
            <a:avLst/>
          </a:prstGeom>
        </p:spPr>
      </p:pic>
      <p:sp>
        <p:nvSpPr>
          <p:cNvPr id="9" name="TextBox 8">
            <a:extLst>
              <a:ext uri="{FF2B5EF4-FFF2-40B4-BE49-F238E27FC236}">
                <a16:creationId xmlns:a16="http://schemas.microsoft.com/office/drawing/2014/main" id="{DDAAA349-C5FF-43CE-812E-14A3A48FBD4D}"/>
              </a:ext>
            </a:extLst>
          </p:cNvPr>
          <p:cNvSpPr txBox="1"/>
          <p:nvPr/>
        </p:nvSpPr>
        <p:spPr>
          <a:xfrm>
            <a:off x="4460678" y="8392834"/>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2524015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A5.Velcro (Hooked on You!)</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2825" y="4863889"/>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Lesser burdock served as the inspiration and model for the invention of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Velcro</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rPr>
              <a:t>, which reproduces the attachment strategy by using two strips of fabric: one which resembles the spines with curved hooks, and one which resembles animal fur with thousands of tiny loops. When the two fabrics meet, they adhere to each other in a secure but removable manner, allowing them to be reused.</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80458" y="7059602"/>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482844" y="8530839"/>
              <a:ext cx="9298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7030A0"/>
                  </a:solidFill>
                  <a:latin typeface="Lucida Calligraphy" panose="03010101010101010101" pitchFamily="66" charset="0"/>
                </a:rPr>
                <a:t>1</a:t>
              </a: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49676" y="7060158"/>
              <a:ext cx="7961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plant, flower, thistle, outdoor&#10;&#10;Description automatically generated">
            <a:extLst>
              <a:ext uri="{FF2B5EF4-FFF2-40B4-BE49-F238E27FC236}">
                <a16:creationId xmlns:a16="http://schemas.microsoft.com/office/drawing/2014/main" id="{71AF7E48-C25C-46D5-AEF5-EA8FC98EEE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454" y="1284300"/>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066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A5.Velcro (Hooked on You!)</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18" y="5263736"/>
            <a:ext cx="6003407" cy="33033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Velcro</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Goal 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Production &amp;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Consumption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Switzerland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Velcro SA Company</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1955</a:t>
            </a:r>
          </a:p>
        </p:txBody>
      </p:sp>
      <p:sp>
        <p:nvSpPr>
          <p:cNvPr id="50" name="TextBox 49">
            <a:extLst>
              <a:ext uri="{FF2B5EF4-FFF2-40B4-BE49-F238E27FC236}">
                <a16:creationId xmlns:a16="http://schemas.microsoft.com/office/drawing/2014/main" id="{71810F94-C321-4F9F-AC34-5CE6B57BEA75}"/>
              </a:ext>
            </a:extLst>
          </p:cNvPr>
          <p:cNvSpPr txBox="1"/>
          <p:nvPr/>
        </p:nvSpPr>
        <p:spPr>
          <a:xfrm>
            <a:off x="857271" y="8342380"/>
            <a:ext cx="51323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Innovation inspired by nature -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asknature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Innovation Inspired by Nature -. (n.d.). Retrieved December 1, 2021, from https://asknature.org/.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Stock images - photos, vectors &amp;amp; Illustrations for Creative Projects. Shutterstock. (n.d.). Retrieved December 1, 2021, from https://www.shutterstock.com/. </a:t>
            </a:r>
          </a:p>
        </p:txBody>
      </p:sp>
      <p:pic>
        <p:nvPicPr>
          <p:cNvPr id="3" name="Picture 2">
            <a:extLst>
              <a:ext uri="{FF2B5EF4-FFF2-40B4-BE49-F238E27FC236}">
                <a16:creationId xmlns:a16="http://schemas.microsoft.com/office/drawing/2014/main" id="{31B9CA2A-EE15-436F-8EDB-D365D0F29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08" y="1679610"/>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ECF8B63C-1768-4C5A-9002-4DF009195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573" y="6375395"/>
            <a:ext cx="1080000" cy="1080000"/>
          </a:xfrm>
          <a:prstGeom prst="rect">
            <a:avLst/>
          </a:prstGeom>
        </p:spPr>
      </p:pic>
      <p:sp>
        <p:nvSpPr>
          <p:cNvPr id="9" name="TextBox 8">
            <a:extLst>
              <a:ext uri="{FF2B5EF4-FFF2-40B4-BE49-F238E27FC236}">
                <a16:creationId xmlns:a16="http://schemas.microsoft.com/office/drawing/2014/main" id="{D79D11D2-DCBD-4EBA-922D-E7510B0506EC}"/>
              </a:ext>
            </a:extLst>
          </p:cNvPr>
          <p:cNvSpPr txBox="1"/>
          <p:nvPr/>
        </p:nvSpPr>
        <p:spPr>
          <a:xfrm>
            <a:off x="4333088" y="6074940"/>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887140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B5.PowerCone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86383" y="5033628"/>
            <a:ext cx="6315139" cy="2090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blades of modern wind turbines have poor</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aerodynamic properties at the blade root. Through its refined geometry, inspired by the flow path of a falling maple seed, the </a:t>
            </a:r>
            <a:r>
              <a:rPr kumimoji="0" lang="en-US" sz="15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PowerCone</a:t>
            </a:r>
            <a:r>
              <a:rPr lang="en-US" sz="1500" dirty="0">
                <a:solidFill>
                  <a:prstClr val="black"/>
                </a:solidFill>
                <a:latin typeface="Comic Sans MS" panose="030F0702030302020204" pitchFamily="66" charset="0"/>
              </a:rPr>
              <a:t> </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equalizes the pressure distribution across the entire rotor disk and reduces the impact of gusts, boosting performance for the whole turbine while reducing loads on the rotor.</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87997" cy="684000"/>
            <a:chOff x="391355" y="6910614"/>
            <a:chExt cx="298799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70488"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24500" y="8524023"/>
              <a:ext cx="91077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511734"/>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408175" y="7060158"/>
              <a:ext cx="93766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10/10</a:t>
              </a:r>
            </a:p>
          </p:txBody>
        </p:sp>
      </p:grpSp>
      <p:pic>
        <p:nvPicPr>
          <p:cNvPr id="23" name="Picture 22" descr="A picture containing outdoor&#10;&#10;Description automatically generated">
            <a:extLst>
              <a:ext uri="{FF2B5EF4-FFF2-40B4-BE49-F238E27FC236}">
                <a16:creationId xmlns:a16="http://schemas.microsoft.com/office/drawing/2014/main" id="{F14EFE3E-EC87-4829-8EBF-18C8304612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1972" y="1379245"/>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071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1048"/>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B5.PowerCone</a:t>
            </a:r>
            <a:r>
              <a:rPr lang="en-US" sz="2400" b="1" dirty="0">
                <a:solidFill>
                  <a:srgbClr val="002060"/>
                </a:solidFill>
                <a:latin typeface="Lucida Calligraphy" panose="03010101010101010101" pitchFamily="66" charset="0"/>
              </a:rPr>
              <a:t> </a:t>
            </a:r>
            <a:r>
              <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9230" y="4401297"/>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PowerCone</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9.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and Infrastructure, </a:t>
            </a: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11.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Canada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Biome - Renewables</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54013" y="8442373"/>
            <a:ext cx="4549973"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Powercone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Biome Renewables. (n.d.). Retrieved December 1, 2021, from </a:t>
            </a:r>
            <a:r>
              <a:rPr kumimoji="0" lang="en-US" sz="1200" b="0" i="1" strike="noStrike" kern="1200" cap="none" spc="0" normalizeH="0" baseline="0" noProof="0" dirty="0">
                <a:ln>
                  <a:noFill/>
                </a:ln>
                <a:effectLst/>
                <a:uLnTx/>
                <a:uFillTx/>
                <a:latin typeface="Calibri" panose="020F0502020204030204"/>
                <a:ea typeface="+mn-ea"/>
                <a:cs typeface="+mn-cs"/>
              </a:rPr>
              <a:t>https://www.biome-renewables.com/powercone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Stock images - photos, vectors &amp;amp; Illustrations for Creative Projects. Shutterstock. (n.d.). Retrieved December 1, 2021, from https://www.shutterstock.com/.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sky, windmill, outdoor object&#10;&#10;Description automatically generated">
            <a:extLst>
              <a:ext uri="{FF2B5EF4-FFF2-40B4-BE49-F238E27FC236}">
                <a16:creationId xmlns:a16="http://schemas.microsoft.com/office/drawing/2014/main" id="{1D5680D6-7357-4721-A7EA-C9C89DBE4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432334"/>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2DC52458-BC60-4334-A8E5-14995009F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098" y="7033626"/>
            <a:ext cx="1080000" cy="1080000"/>
          </a:xfrm>
          <a:prstGeom prst="rect">
            <a:avLst/>
          </a:prstGeom>
        </p:spPr>
      </p:pic>
      <p:sp>
        <p:nvSpPr>
          <p:cNvPr id="9" name="TextBox 8">
            <a:extLst>
              <a:ext uri="{FF2B5EF4-FFF2-40B4-BE49-F238E27FC236}">
                <a16:creationId xmlns:a16="http://schemas.microsoft.com/office/drawing/2014/main" id="{D2D1A2D0-546B-4E45-B4C5-F0C5C9F7C9C2}"/>
              </a:ext>
            </a:extLst>
          </p:cNvPr>
          <p:cNvSpPr txBox="1"/>
          <p:nvPr/>
        </p:nvSpPr>
        <p:spPr>
          <a:xfrm>
            <a:off x="4424566" y="6777681"/>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2558945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C5. The Dome Home </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18340" y="5057262"/>
            <a:ext cx="6356194"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Team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Matinor</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incorporated inspiration from the multiple organisms to design a home that could withstand extreme weather in the </a:t>
            </a:r>
            <a:r>
              <a:rPr kumimoji="0" lang="en-US" sz="15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Carribean</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a region facing increasing risk from hurricanes due to climate change. The </a:t>
            </a:r>
            <a:r>
              <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Dome Home </a:t>
            </a:r>
            <a:r>
              <a:rPr kumimoji="0" lang="en-US" sz="15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mimics the dome shape of an ovenbird’s mud nest to withstand high winds, the deep tap root of the longleaf pine to anchor the foundation, and the unique structure of the woodpecker’s skull to absorb shock.</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3/10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4/10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46719" y="7060158"/>
              <a:ext cx="79912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a:extLst>
              <a:ext uri="{FF2B5EF4-FFF2-40B4-BE49-F238E27FC236}">
                <a16:creationId xmlns:a16="http://schemas.microsoft.com/office/drawing/2014/main" id="{B5BBDF2A-5CD9-4F32-BA3B-F3A09ABF6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823" y="135256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358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45085"/>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C5.The Dome Home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95114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Dome Home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Sustainable Cities and Communities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Youth Design Challenge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map of the world&#10;&#10;Description automatically generated with low confidence">
            <a:extLst>
              <a:ext uri="{FF2B5EF4-FFF2-40B4-BE49-F238E27FC236}">
                <a16:creationId xmlns:a16="http://schemas.microsoft.com/office/drawing/2014/main" id="{C90C020F-DBE1-4A24-88C3-91B2D24F1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5" y="156854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F8957B90-1E63-481E-8103-81F2A4DFD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627333"/>
            <a:ext cx="1080000" cy="1080000"/>
          </a:xfrm>
          <a:prstGeom prst="rect">
            <a:avLst/>
          </a:prstGeom>
        </p:spPr>
      </p:pic>
      <p:sp>
        <p:nvSpPr>
          <p:cNvPr id="9" name="TextBox 8">
            <a:extLst>
              <a:ext uri="{FF2B5EF4-FFF2-40B4-BE49-F238E27FC236}">
                <a16:creationId xmlns:a16="http://schemas.microsoft.com/office/drawing/2014/main" id="{604CF0CF-B0E9-4346-AF52-63EF7B572D7D}"/>
              </a:ext>
            </a:extLst>
          </p:cNvPr>
          <p:cNvSpPr txBox="1"/>
          <p:nvPr/>
        </p:nvSpPr>
        <p:spPr>
          <a:xfrm>
            <a:off x="2354390" y="8684368"/>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240944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accent6">
                    <a:lumMod val="50000"/>
                  </a:schemeClr>
                </a:solidFill>
                <a:effectLst/>
                <a:latin typeface="Lucida Calligraphy" panose="03010101010101010101" pitchFamily="66" charset="0"/>
              </a:rPr>
              <a:t>A1.Hydro-Canopy Facade System</a:t>
            </a:r>
          </a:p>
        </p:txBody>
      </p:sp>
      <p:pic>
        <p:nvPicPr>
          <p:cNvPr id="6" name="Picture 5" descr="A frog on a leaf&#10;&#10;Description automatically generated with medium confidence">
            <a:extLst>
              <a:ext uri="{FF2B5EF4-FFF2-40B4-BE49-F238E27FC236}">
                <a16:creationId xmlns:a16="http://schemas.microsoft.com/office/drawing/2014/main" id="{A277F77A-54DF-4E23-B5B5-973EBAF6B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6" y="141234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3817"/>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700" b="0" dirty="0">
                <a:solidFill>
                  <a:schemeClr val="tx1"/>
                </a:solidFill>
                <a:effectLst/>
                <a:latin typeface="Comic Sans MS" panose="030F0702030302020204" pitchFamily="66" charset="0"/>
                <a:ea typeface="Batang" panose="020B0503020000020004" pitchFamily="18" charset="-127"/>
              </a:rPr>
              <a:t>The </a:t>
            </a:r>
            <a:r>
              <a:rPr lang="en-US" sz="1700" b="1" dirty="0" err="1">
                <a:solidFill>
                  <a:schemeClr val="tx1"/>
                </a:solidFill>
                <a:effectLst/>
                <a:latin typeface="Comic Sans MS" panose="030F0702030302020204" pitchFamily="66" charset="0"/>
                <a:ea typeface="Batang" panose="020B0503020000020004" pitchFamily="18" charset="-127"/>
              </a:rPr>
              <a:t>HydroCanopy</a:t>
            </a:r>
            <a:r>
              <a:rPr lang="en-US" sz="1700" b="0" dirty="0">
                <a:solidFill>
                  <a:schemeClr val="tx1"/>
                </a:solidFill>
                <a:effectLst/>
                <a:latin typeface="Comic Sans MS" panose="030F0702030302020204" pitchFamily="66" charset="0"/>
                <a:ea typeface="Batang" panose="020B0503020000020004" pitchFamily="18" charset="-127"/>
              </a:rPr>
              <a:t> offers a low-cost, high-efficiency architectural façade system solution that responds to climatic conditions using passive control strategies that regulate solar radiation, ventilation, thermal inertia, and offers an evaporative cooling system. </a:t>
            </a:r>
            <a:endParaRPr lang="en-US" sz="1700" b="1" strike="noStrike" dirty="0">
              <a:solidFill>
                <a:schemeClr val="tx1"/>
              </a:solidFill>
              <a:effectLst/>
              <a:latin typeface="Comic Sans MS" panose="030F0702030302020204" pitchFamily="66" charset="0"/>
              <a:ea typeface="Batang" panose="020B0503020000020004" pitchFamily="18" charset="-127"/>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10175" y="7059602"/>
              <a:ext cx="935827"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7/10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3/10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8/10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60158"/>
              <a:ext cx="809456"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2163334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D5.GeckSkin</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852767"/>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ability of geckos to climb vertical and overhanging walls has long fascinated scientists and laypeople alike. On their toepads, geckos possess millions of minute hairs called setae that act as a soft substrate that can conform to surfaces. </a:t>
            </a:r>
            <a:r>
              <a:rPr kumimoji="0" lang="en-US" sz="1700" b="1"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Geckskin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is a novel technology, inspired by Geckos, that is revolutionizing how we attach objects together.</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prstClr val="black">
                      <a:lumMod val="50000"/>
                      <a:lumOff val="50000"/>
                    </a:prstClr>
                  </a:solidFill>
                  <a:latin typeface="Lucida Calligraphy" panose="03010101010101010101" pitchFamily="66" charset="0"/>
                </a:rPr>
                <a:t>9</a:t>
              </a: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11810" y="7776404"/>
              <a:ext cx="85550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descr="A picture containing ground, outdoor, reptile, lizard&#10;&#10;Description automatically generated">
            <a:extLst>
              <a:ext uri="{FF2B5EF4-FFF2-40B4-BE49-F238E27FC236}">
                <a16:creationId xmlns:a16="http://schemas.microsoft.com/office/drawing/2014/main" id="{828C8F52-B955-455F-8506-F709066B1B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48522"/>
            <a:ext cx="5700713" cy="360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821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D5.GeckSkin</a:t>
            </a:r>
            <a:r>
              <a:rPr lang="en-US" sz="2400" b="1" dirty="0">
                <a:solidFill>
                  <a:prstClr val="black"/>
                </a:solidFill>
                <a:latin typeface="Lucida Calligraphy" panose="03010101010101010101" pitchFamily="66" charset="0"/>
              </a:rPr>
              <a:t> </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788240"/>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Geckskin</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Goal 9: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Industry Innovation &amp; Infrastructure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United States</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Advanced Materials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Journal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2012</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69702" y="8455712"/>
            <a:ext cx="454997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Geckskin</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is a new super-adhesive based on the mechanics ... (n.d.). Retrieved December 1, 2021, from https://geckskin.umass.edu/.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Stock images - photos, vectors &amp;amp; Illustrations for Creative Projects. Shutterstock. (n.d.). Retrieved December 1, 2021, from https://www.shutterstock.com/. </a:t>
            </a:r>
          </a:p>
        </p:txBody>
      </p:sp>
      <p:pic>
        <p:nvPicPr>
          <p:cNvPr id="3" name="Picture 2" descr="A picture containing wall, indoor, metalware, chain&#10;&#10;Description automatically generated">
            <a:extLst>
              <a:ext uri="{FF2B5EF4-FFF2-40B4-BE49-F238E27FC236}">
                <a16:creationId xmlns:a16="http://schemas.microsoft.com/office/drawing/2014/main" id="{9FAA95BA-E710-4861-9793-EF434D3BF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35116"/>
            <a:ext cx="5723898" cy="432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449090E3-3FB3-43F3-B0FB-DA970B495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50" y="7110044"/>
            <a:ext cx="1080000" cy="1080000"/>
          </a:xfrm>
          <a:prstGeom prst="rect">
            <a:avLst/>
          </a:prstGeom>
        </p:spPr>
      </p:pic>
      <p:sp>
        <p:nvSpPr>
          <p:cNvPr id="9" name="TextBox 8">
            <a:extLst>
              <a:ext uri="{FF2B5EF4-FFF2-40B4-BE49-F238E27FC236}">
                <a16:creationId xmlns:a16="http://schemas.microsoft.com/office/drawing/2014/main" id="{DA62B18D-055D-4AC9-A9E1-AB51774609B7}"/>
              </a:ext>
            </a:extLst>
          </p:cNvPr>
          <p:cNvSpPr txBox="1"/>
          <p:nvPr/>
        </p:nvSpPr>
        <p:spPr>
          <a:xfrm>
            <a:off x="4290558" y="684048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117776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E5.Floating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Coconet</a:t>
            </a:r>
            <a:endPar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Floating </a:t>
            </a:r>
            <a:r>
              <a:rPr kumimoji="0" lang="en-US" sz="1600" b="1"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Coconet</a:t>
            </a:r>
            <a:r>
              <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aims to capture plastic pollution in rivers before it has the chance to enter the oceans. By mimicking the way organisms like manta rays and basking sharks filter food from water, Floating </a:t>
            </a:r>
            <a:r>
              <a:rPr kumimoji="0" lang="en-US" sz="16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Coconet</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The Hague University of Applied Sciences in Hague, Netherlands, is able to collect and direct free-flowing plastics, small and large in size, in rivers for safer capture.</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65794" y="7059602"/>
              <a:ext cx="92247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9642" y="8520614"/>
              <a:ext cx="8790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95684" cy="655483"/>
            <a:chOff x="391355" y="7658439"/>
            <a:chExt cx="2995684"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32887" y="7777404"/>
              <a:ext cx="95415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0883" cy="720000"/>
            <a:chOff x="391355" y="8346977"/>
            <a:chExt cx="319088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2887" y="8520614"/>
              <a:ext cx="11493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4542" y="7060158"/>
              <a:ext cx="84034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fish in the water&#10;&#10;Description automatically generated with low confidence">
            <a:extLst>
              <a:ext uri="{FF2B5EF4-FFF2-40B4-BE49-F238E27FC236}">
                <a16:creationId xmlns:a16="http://schemas.microsoft.com/office/drawing/2014/main" id="{FF0E8805-8890-475A-B624-FDA3162F86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138" y="133596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62340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E5.Floating </a:t>
            </a:r>
            <a:r>
              <a:rPr kumimoji="0" lang="en-US" sz="2400" b="1" i="0" u="none" strike="noStrike" kern="1200" cap="none" spc="0" normalizeH="0" baseline="0" noProof="0" dirty="0" err="1">
                <a:ln>
                  <a:noFill/>
                </a:ln>
                <a:solidFill>
                  <a:prstClr val="black"/>
                </a:solidFill>
                <a:effectLst/>
                <a:uLnTx/>
                <a:uFillTx/>
                <a:latin typeface="Lucida Calligraphy" panose="03010101010101010101" pitchFamily="66" charset="0"/>
                <a:ea typeface="+mn-ea"/>
                <a:cs typeface="+mn-cs"/>
              </a:rPr>
              <a:t>Coconet</a:t>
            </a:r>
            <a:r>
              <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303574"/>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Floating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Coconet</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6.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Clean Water and Sanitation,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Below Water</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Netherlands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Launchpad</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3" name="Picture 2" descr="A picture containing yellow, ocean floor&#10;&#10;Description automatically generated">
            <a:extLst>
              <a:ext uri="{FF2B5EF4-FFF2-40B4-BE49-F238E27FC236}">
                <a16:creationId xmlns:a16="http://schemas.microsoft.com/office/drawing/2014/main" id="{DDD1B19C-63C9-470D-91B1-B4117AF2D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4" y="139503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10;&#10;Description automatically generated">
            <a:extLst>
              <a:ext uri="{FF2B5EF4-FFF2-40B4-BE49-F238E27FC236}">
                <a16:creationId xmlns:a16="http://schemas.microsoft.com/office/drawing/2014/main" id="{60754304-04FF-4FF7-BC65-70D89FC83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752960"/>
            <a:ext cx="1080000" cy="1080000"/>
          </a:xfrm>
          <a:prstGeom prst="rect">
            <a:avLst/>
          </a:prstGeom>
        </p:spPr>
      </p:pic>
      <p:sp>
        <p:nvSpPr>
          <p:cNvPr id="9" name="TextBox 8">
            <a:extLst>
              <a:ext uri="{FF2B5EF4-FFF2-40B4-BE49-F238E27FC236}">
                <a16:creationId xmlns:a16="http://schemas.microsoft.com/office/drawing/2014/main" id="{0EC1D9B5-B5C9-4625-A7E3-EA4E6661DA42}"/>
              </a:ext>
            </a:extLst>
          </p:cNvPr>
          <p:cNvSpPr txBox="1"/>
          <p:nvPr/>
        </p:nvSpPr>
        <p:spPr>
          <a:xfrm>
            <a:off x="2354390" y="8800345"/>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97530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F5.nutriBarrier</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4976" y="5135798"/>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Comic Sans MS" panose="030F0702030302020204" pitchFamily="66" charset="0"/>
                <a:ea typeface="+mn-ea"/>
                <a:cs typeface="+mn-cs"/>
              </a:rPr>
              <a:t>nutriBarrier</a:t>
            </a:r>
            <a:r>
              <a:rPr kumimoji="0" lang="en-US" sz="16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 is designed to be deployed around crops to reduce this runoff while also ensuring a slow release of fertilizer. Made from materials inspired by the protective strategies of hagfish and frogs, this barrier can be woven around individual plants in a helix pattern, using materials economically while protecting and watering each plant.</a:t>
            </a:r>
            <a:endPar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79567" cy="684000"/>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Energy</a:t>
                </a: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59602"/>
              <a:ext cx="100886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Materials</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13682" y="7783053"/>
              <a:ext cx="89625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Information</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0105" y="8509802"/>
              <a:ext cx="92982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Recycling</a:t>
                </a: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Cooperation</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323193" y="8498502"/>
              <a:ext cx="95162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Optimize</a:t>
                </a: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indoor, ocean floor&#10;&#10;Description automatically generated">
            <a:extLst>
              <a:ext uri="{FF2B5EF4-FFF2-40B4-BE49-F238E27FC236}">
                <a16:creationId xmlns:a16="http://schemas.microsoft.com/office/drawing/2014/main" id="{4B3DDECF-ED18-466A-BF6C-426EFF992D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059" y="1355220"/>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295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Lucida Calligraphy" panose="03010101010101010101" pitchFamily="66" charset="0"/>
              </a:rPr>
              <a:t>F5.nutriBarrier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9008" y="4797349"/>
            <a:ext cx="6356194" cy="4829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Project Name: </a:t>
            </a:r>
            <a:r>
              <a:rPr kumimoji="0" lang="en-US" sz="170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nutriBarrier</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SDG: 1.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 Poverty,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Zero Hunger,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Good Health and Well-being,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6.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Clean Water and Sanitation,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8.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Decent Work and Economic Growth,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12.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Responsible Consumption and Production,</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13.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Climate Action,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14.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Below Water, </a:t>
            </a: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15.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Life On Land</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Locations: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Australia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Programs: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Global Design Challenge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Years: </a:t>
            </a:r>
            <a:r>
              <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Retrieved November 8, 2021, from https://biomimicry.org/solutions/. </a:t>
            </a:r>
          </a:p>
        </p:txBody>
      </p:sp>
      <p:pic>
        <p:nvPicPr>
          <p:cNvPr id="12" name="Picture 11">
            <a:extLst>
              <a:ext uri="{FF2B5EF4-FFF2-40B4-BE49-F238E27FC236}">
                <a16:creationId xmlns:a16="http://schemas.microsoft.com/office/drawing/2014/main" id="{B6003656-E8BD-4EEF-84ED-610689CF0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75" y="139877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D2F03D3E-C2F7-4E52-B63C-EE3A3B25E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808" y="7898619"/>
            <a:ext cx="1080000" cy="1080000"/>
          </a:xfrm>
          <a:prstGeom prst="rect">
            <a:avLst/>
          </a:prstGeom>
        </p:spPr>
      </p:pic>
      <p:sp>
        <p:nvSpPr>
          <p:cNvPr id="9" name="TextBox 8">
            <a:extLst>
              <a:ext uri="{FF2B5EF4-FFF2-40B4-BE49-F238E27FC236}">
                <a16:creationId xmlns:a16="http://schemas.microsoft.com/office/drawing/2014/main" id="{1DC941B6-F9D2-4F8E-A10A-9A5882042B03}"/>
              </a:ext>
            </a:extLst>
          </p:cNvPr>
          <p:cNvSpPr txBox="1"/>
          <p:nvPr/>
        </p:nvSpPr>
        <p:spPr>
          <a:xfrm>
            <a:off x="4439413" y="7606024"/>
            <a:ext cx="2233064" cy="276999"/>
          </a:xfrm>
          <a:prstGeom prst="rect">
            <a:avLst/>
          </a:prstGeom>
          <a:noFill/>
        </p:spPr>
        <p:txBody>
          <a:bodyPr wrap="square" rtlCol="0">
            <a:spAutoFit/>
          </a:bodyPr>
          <a:lstStyle/>
          <a:p>
            <a:pPr algn="ctr"/>
            <a:r>
              <a:rPr lang="en-US" sz="1200" i="1" dirty="0">
                <a:solidFill>
                  <a:schemeClr val="bg1"/>
                </a:solidFill>
                <a:latin typeface="Comic Sans MS" panose="030F0702030302020204" pitchFamily="66" charset="0"/>
              </a:rPr>
              <a:t>Find out more!</a:t>
            </a:r>
          </a:p>
        </p:txBody>
      </p:sp>
    </p:spTree>
    <p:extLst>
      <p:ext uri="{BB962C8B-B14F-4D97-AF65-F5344CB8AC3E}">
        <p14:creationId xmlns:p14="http://schemas.microsoft.com/office/powerpoint/2010/main" val="1744829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D0864-82FA-489F-8474-F325EE95C3A4}"/>
              </a:ext>
            </a:extLst>
          </p:cNvPr>
          <p:cNvSpPr/>
          <p:nvPr/>
        </p:nvSpPr>
        <p:spPr>
          <a:xfrm>
            <a:off x="0" y="6549656"/>
            <a:ext cx="6858000" cy="3356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079D726-25D7-4E71-B22A-26F74A2E135C}"/>
              </a:ext>
            </a:extLst>
          </p:cNvPr>
          <p:cNvSpPr txBox="1"/>
          <p:nvPr/>
        </p:nvSpPr>
        <p:spPr>
          <a:xfrm>
            <a:off x="723511" y="6722738"/>
            <a:ext cx="5702819" cy="338554"/>
          </a:xfrm>
          <a:prstGeom prst="rect">
            <a:avLst/>
          </a:prstGeom>
          <a:noFill/>
        </p:spPr>
        <p:txBody>
          <a:bodyPr wrap="square">
            <a:spAutoFit/>
          </a:bodyPr>
          <a:lstStyle/>
          <a:p>
            <a:pPr algn="ctr"/>
            <a:r>
              <a:rPr lang="en-US" sz="1600" b="1" dirty="0">
                <a:solidFill>
                  <a:schemeClr val="accent5">
                    <a:lumMod val="50000"/>
                  </a:schemeClr>
                </a:solidFill>
                <a:latin typeface="Lucida Bright" panose="02040602050505020304" pitchFamily="18" charset="0"/>
              </a:rPr>
              <a:t>http://innature-project.eu/</a:t>
            </a:r>
          </a:p>
        </p:txBody>
      </p:sp>
      <p:pic>
        <p:nvPicPr>
          <p:cNvPr id="10" name="Picture 9" descr="Logo&#10;&#10;Description automatically generated">
            <a:extLst>
              <a:ext uri="{FF2B5EF4-FFF2-40B4-BE49-F238E27FC236}">
                <a16:creationId xmlns:a16="http://schemas.microsoft.com/office/drawing/2014/main" id="{7E6B5325-0191-42D5-B6D8-52A6720B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pic>
        <p:nvPicPr>
          <p:cNvPr id="7" name="Picture 6" descr="Logo, company name&#10;&#10;Description automatically generated">
            <a:extLst>
              <a:ext uri="{FF2B5EF4-FFF2-40B4-BE49-F238E27FC236}">
                <a16:creationId xmlns:a16="http://schemas.microsoft.com/office/drawing/2014/main" id="{37E3B671-6D2D-4F70-B6C1-F5FE9251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09" y="7234374"/>
            <a:ext cx="1080000" cy="1080000"/>
          </a:xfrm>
          <a:prstGeom prst="rect">
            <a:avLst/>
          </a:prstGeom>
        </p:spPr>
      </p:pic>
      <p:pic>
        <p:nvPicPr>
          <p:cNvPr id="13" name="Picture 12" descr="Logo, company name&#10;&#10;Description automatically generated">
            <a:extLst>
              <a:ext uri="{FF2B5EF4-FFF2-40B4-BE49-F238E27FC236}">
                <a16:creationId xmlns:a16="http://schemas.microsoft.com/office/drawing/2014/main" id="{82C19686-B476-4C13-B868-7147F2991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3" y="7817523"/>
            <a:ext cx="1800000" cy="1800000"/>
          </a:xfrm>
          <a:prstGeom prst="rect">
            <a:avLst/>
          </a:prstGeom>
        </p:spPr>
      </p:pic>
      <p:pic>
        <p:nvPicPr>
          <p:cNvPr id="15" name="Picture 14" descr="Logo, company name&#10;&#10;Description automatically generated">
            <a:extLst>
              <a:ext uri="{FF2B5EF4-FFF2-40B4-BE49-F238E27FC236}">
                <a16:creationId xmlns:a16="http://schemas.microsoft.com/office/drawing/2014/main" id="{08864B55-67A0-49D7-9218-FCEAEF16B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1520" y="8318516"/>
            <a:ext cx="1080000" cy="108000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14CA770F-FC8B-4EE6-9CBC-45122A38C3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8702" y="8281135"/>
            <a:ext cx="1080000" cy="1080000"/>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4C7AD811-3DB3-414B-95D3-8732EEEFE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8861" y="8138516"/>
            <a:ext cx="1440000" cy="1440000"/>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37520150-E616-4E77-B8AA-FF1646B19D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6043" y="8396926"/>
            <a:ext cx="900000" cy="900000"/>
          </a:xfrm>
          <a:prstGeom prst="rect">
            <a:avLst/>
          </a:prstGeom>
        </p:spPr>
      </p:pic>
      <p:pic>
        <p:nvPicPr>
          <p:cNvPr id="5" name="Picture 4" descr="Logo, company name&#10;&#10;Description automatically generated">
            <a:extLst>
              <a:ext uri="{FF2B5EF4-FFF2-40B4-BE49-F238E27FC236}">
                <a16:creationId xmlns:a16="http://schemas.microsoft.com/office/drawing/2014/main" id="{00BE8E88-F60A-4F41-B660-9442F0D953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4612" y="7097523"/>
            <a:ext cx="1440000" cy="1440000"/>
          </a:xfrm>
          <a:prstGeom prst="rect">
            <a:avLst/>
          </a:prstGeom>
        </p:spPr>
      </p:pic>
      <p:pic>
        <p:nvPicPr>
          <p:cNvPr id="11" name="Picture 10" descr="Logo, company name&#10;&#10;Description automatically generated">
            <a:extLst>
              <a:ext uri="{FF2B5EF4-FFF2-40B4-BE49-F238E27FC236}">
                <a16:creationId xmlns:a16="http://schemas.microsoft.com/office/drawing/2014/main" id="{FEE61E8C-E1F4-4B5F-99DD-A33EED16FD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4921" y="7059456"/>
            <a:ext cx="1440000" cy="1440000"/>
          </a:xfrm>
          <a:prstGeom prst="rect">
            <a:avLst/>
          </a:prstGeom>
        </p:spPr>
      </p:pic>
      <p:pic>
        <p:nvPicPr>
          <p:cNvPr id="24" name="Graphic 23">
            <a:extLst>
              <a:ext uri="{FF2B5EF4-FFF2-40B4-BE49-F238E27FC236}">
                <a16:creationId xmlns:a16="http://schemas.microsoft.com/office/drawing/2014/main" id="{9F7EE02A-8AD8-4FBF-BFDE-9788C881D1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129" y="9304154"/>
            <a:ext cx="2101119" cy="601846"/>
          </a:xfrm>
          <a:prstGeom prst="rect">
            <a:avLst/>
          </a:prstGeom>
        </p:spPr>
      </p:pic>
      <p:sp>
        <p:nvSpPr>
          <p:cNvPr id="30" name="TextBox 29">
            <a:extLst>
              <a:ext uri="{FF2B5EF4-FFF2-40B4-BE49-F238E27FC236}">
                <a16:creationId xmlns:a16="http://schemas.microsoft.com/office/drawing/2014/main" id="{88C51711-172A-4187-B86A-6D9E29F32D49}"/>
              </a:ext>
            </a:extLst>
          </p:cNvPr>
          <p:cNvSpPr txBox="1"/>
          <p:nvPr/>
        </p:nvSpPr>
        <p:spPr>
          <a:xfrm>
            <a:off x="2195900" y="9315870"/>
            <a:ext cx="4683131" cy="830997"/>
          </a:xfrm>
          <a:prstGeom prst="rect">
            <a:avLst/>
          </a:prstGeom>
          <a:noFill/>
        </p:spPr>
        <p:txBody>
          <a:bodyPr wrap="square">
            <a:spAutoFit/>
          </a:bodyPr>
          <a:lstStyle/>
          <a:p>
            <a:pPr algn="r" rtl="0">
              <a:spcBef>
                <a:spcPts val="0"/>
              </a:spcBef>
              <a:spcAft>
                <a:spcPts val="0"/>
              </a:spcAft>
            </a:pPr>
            <a:r>
              <a:rPr lang="en-US" sz="800" b="0" i="0" u="none" strike="noStrike" dirty="0">
                <a:solidFill>
                  <a:schemeClr val="tx1">
                    <a:lumMod val="95000"/>
                    <a:lumOff val="5000"/>
                  </a:schemeClr>
                </a:solidFill>
                <a:effectLs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p>
          <a:p>
            <a:pPr algn="r" rtl="0">
              <a:spcBef>
                <a:spcPts val="0"/>
              </a:spcBef>
              <a:spcAft>
                <a:spcPts val="0"/>
              </a:spcAft>
            </a:pPr>
            <a:r>
              <a:rPr lang="en-US" sz="800" b="0" i="0" u="none" strike="noStrike" dirty="0">
                <a:solidFill>
                  <a:schemeClr val="tx1">
                    <a:lumMod val="95000"/>
                    <a:lumOff val="5000"/>
                  </a:schemeClr>
                </a:solidFill>
                <a:effectLst/>
              </a:rPr>
              <a:t>(Project Nº.: 2019-1-PL01-KA201-065655)</a:t>
            </a:r>
            <a:endParaRPr lang="en-US" sz="800" b="0" dirty="0">
              <a:solidFill>
                <a:schemeClr val="tx1">
                  <a:lumMod val="95000"/>
                  <a:lumOff val="5000"/>
                </a:schemeClr>
              </a:solidFill>
              <a:effectLst/>
            </a:endParaRPr>
          </a:p>
          <a:p>
            <a:pPr algn="r"/>
            <a:br>
              <a:rPr lang="en-US" sz="800" dirty="0">
                <a:solidFill>
                  <a:schemeClr val="tx1">
                    <a:lumMod val="95000"/>
                    <a:lumOff val="5000"/>
                  </a:schemeClr>
                </a:solidFill>
              </a:rPr>
            </a:br>
            <a:endParaRPr lang="en-US" sz="800" dirty="0">
              <a:solidFill>
                <a:schemeClr val="tx1">
                  <a:lumMod val="95000"/>
                  <a:lumOff val="5000"/>
                </a:schemeClr>
              </a:solidFill>
            </a:endParaRPr>
          </a:p>
        </p:txBody>
      </p:sp>
      <p:sp>
        <p:nvSpPr>
          <p:cNvPr id="16" name="Rectangle: Rounded Corners 15">
            <a:extLst>
              <a:ext uri="{FF2B5EF4-FFF2-40B4-BE49-F238E27FC236}">
                <a16:creationId xmlns:a16="http://schemas.microsoft.com/office/drawing/2014/main" id="{1EF41644-CEE0-495D-B310-326F483B2292}"/>
              </a:ext>
            </a:extLst>
          </p:cNvPr>
          <p:cNvSpPr/>
          <p:nvPr/>
        </p:nvSpPr>
        <p:spPr>
          <a:xfrm>
            <a:off x="2017060" y="5084423"/>
            <a:ext cx="2911642" cy="933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b="1" dirty="0">
                <a:solidFill>
                  <a:schemeClr val="bg1"/>
                </a:solidFill>
                <a:effectLst/>
                <a:ea typeface="Batang" panose="020B0503020000020004" pitchFamily="18" charset="-127"/>
              </a:rPr>
              <a:t>Creator: </a:t>
            </a:r>
          </a:p>
          <a:p>
            <a:pPr algn="ctr" fontAlgn="base"/>
            <a:r>
              <a:rPr lang="en-US" b="1" dirty="0">
                <a:solidFill>
                  <a:schemeClr val="bg1"/>
                </a:solidFill>
                <a:effectLst/>
                <a:ea typeface="Batang" panose="020B0503020000020004" pitchFamily="18" charset="-127"/>
              </a:rPr>
              <a:t>Dr. Loukas Katikas  </a:t>
            </a:r>
          </a:p>
          <a:p>
            <a:pPr algn="ctr" fontAlgn="base"/>
            <a:r>
              <a:rPr lang="en-US" b="1" dirty="0">
                <a:solidFill>
                  <a:schemeClr val="bg1"/>
                </a:solidFill>
                <a:effectLst/>
                <a:ea typeface="Batang" panose="020B0503020000020004" pitchFamily="18" charset="-127"/>
              </a:rPr>
              <a:t>(</a:t>
            </a:r>
            <a:r>
              <a:rPr lang="en-US" b="1" dirty="0" err="1">
                <a:solidFill>
                  <a:schemeClr val="bg1"/>
                </a:solidFill>
                <a:effectLst/>
                <a:ea typeface="Batang" panose="020B0503020000020004" pitchFamily="18" charset="-127"/>
              </a:rPr>
              <a:t>Ellinogermaniki</a:t>
            </a:r>
            <a:r>
              <a:rPr lang="en-US" b="1" dirty="0">
                <a:solidFill>
                  <a:schemeClr val="bg1"/>
                </a:solidFill>
                <a:effectLst/>
                <a:ea typeface="Batang" panose="020B0503020000020004" pitchFamily="18" charset="-127"/>
              </a:rPr>
              <a:t> </a:t>
            </a:r>
            <a:r>
              <a:rPr lang="en-US" b="1" dirty="0" err="1">
                <a:solidFill>
                  <a:schemeClr val="bg1"/>
                </a:solidFill>
                <a:effectLst/>
                <a:ea typeface="Batang" panose="020B0503020000020004" pitchFamily="18" charset="-127"/>
              </a:rPr>
              <a:t>Agogi</a:t>
            </a:r>
            <a:r>
              <a:rPr lang="en-US" b="1" dirty="0">
                <a:solidFill>
                  <a:schemeClr val="bg1"/>
                </a:solidFill>
                <a:effectLst/>
                <a:ea typeface="Batang" panose="020B0503020000020004" pitchFamily="18" charset="-127"/>
              </a:rPr>
              <a:t>)</a:t>
            </a:r>
            <a:endParaRPr lang="en-US" b="1" strike="noStrike" dirty="0">
              <a:solidFill>
                <a:schemeClr val="bg1"/>
              </a:solidFill>
              <a:effectLst/>
              <a:ea typeface="Batang" panose="020B0503020000020004" pitchFamily="18" charset="-127"/>
            </a:endParaRPr>
          </a:p>
        </p:txBody>
      </p:sp>
      <p:pic>
        <p:nvPicPr>
          <p:cNvPr id="43" name="Picture 42" descr="Qr code&#10;&#10;Description automatically generated">
            <a:extLst>
              <a:ext uri="{FF2B5EF4-FFF2-40B4-BE49-F238E27FC236}">
                <a16:creationId xmlns:a16="http://schemas.microsoft.com/office/drawing/2014/main" id="{1153CCAF-29B6-49ED-8E7D-BFA549CC77E0}"/>
              </a:ext>
            </a:extLst>
          </p:cNvPr>
          <p:cNvPicPr>
            <a:picLocks noChangeAspect="1"/>
          </p:cNvPicPr>
          <p:nvPr/>
        </p:nvPicPr>
        <p:blipFill rotWithShape="1">
          <a:blip r:embed="rId14">
            <a:extLst>
              <a:ext uri="{28A0092B-C50C-407E-A947-70E740481C1C}">
                <a14:useLocalDpi xmlns:a14="http://schemas.microsoft.com/office/drawing/2010/main" val="0"/>
              </a:ext>
            </a:extLst>
          </a:blip>
          <a:srcRect b="6814"/>
          <a:stretch/>
        </p:blipFill>
        <p:spPr>
          <a:xfrm>
            <a:off x="2364012" y="2425506"/>
            <a:ext cx="2217738" cy="2142588"/>
          </a:xfrm>
          <a:prstGeom prst="rect">
            <a:avLst/>
          </a:prstGeom>
        </p:spPr>
      </p:pic>
      <p:pic>
        <p:nvPicPr>
          <p:cNvPr id="54" name="Picture 53" descr="Qr code&#10;&#10;Description automatically generated">
            <a:extLst>
              <a:ext uri="{FF2B5EF4-FFF2-40B4-BE49-F238E27FC236}">
                <a16:creationId xmlns:a16="http://schemas.microsoft.com/office/drawing/2014/main" id="{F86DF258-7991-4203-8C40-CC44A79E24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2192" y="2929497"/>
            <a:ext cx="1284477" cy="1284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539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99382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strike="noStrike" dirty="0">
                <a:solidFill>
                  <a:schemeClr val="accent6">
                    <a:lumMod val="50000"/>
                  </a:schemeClr>
                </a:solidFill>
                <a:effectLst/>
                <a:latin typeface="Lucida Calligraphy" panose="03010101010101010101" pitchFamily="66" charset="0"/>
              </a:rPr>
              <a:t>A1.Hydro-Canopy Facade System (Prototype)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6164406"/>
            <a:ext cx="6003407" cy="24055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a:solidFill>
                  <a:schemeClr val="tx1"/>
                </a:solidFill>
                <a:effectLst/>
                <a:latin typeface="Comic Sans MS" panose="030F0702030302020204" pitchFamily="66" charset="0"/>
              </a:rPr>
              <a:t>Hydro-Canopy Facade System</a:t>
            </a:r>
          </a:p>
          <a:p>
            <a:pPr fontAlgn="base">
              <a:lnSpc>
                <a:spcPct val="150000"/>
              </a:lnSpc>
            </a:pPr>
            <a:r>
              <a:rPr lang="en-US" sz="1700" b="1" i="0" dirty="0">
                <a:solidFill>
                  <a:schemeClr val="tx1"/>
                </a:solidFill>
                <a:effectLst/>
                <a:latin typeface="Comic Sans MS" panose="030F0702030302020204" pitchFamily="66" charset="0"/>
              </a:rPr>
              <a:t>SDG: 9. </a:t>
            </a:r>
            <a:r>
              <a:rPr lang="en-US" sz="1700" b="0" i="0" dirty="0">
                <a:solidFill>
                  <a:schemeClr val="tx1"/>
                </a:solidFill>
                <a:effectLst/>
                <a:latin typeface="Comic Sans MS" panose="030F0702030302020204" pitchFamily="66" charset="0"/>
              </a:rPr>
              <a:t>Industry Innovation and Infrastructure, </a:t>
            </a:r>
            <a:r>
              <a:rPr lang="en-US" sz="1700" b="1" i="0" dirty="0">
                <a:solidFill>
                  <a:schemeClr val="tx1"/>
                </a:solidFill>
                <a:effectLst/>
                <a:latin typeface="Comic Sans MS" panose="030F0702030302020204" pitchFamily="66" charset="0"/>
              </a:rPr>
              <a:t>13.</a:t>
            </a:r>
            <a:r>
              <a:rPr lang="en-US" sz="1700" b="0" i="0" dirty="0">
                <a:solidFill>
                  <a:schemeClr val="tx1"/>
                </a:solidFill>
                <a:effectLst/>
                <a:latin typeface="Comic Sans MS" panose="030F0702030302020204" pitchFamily="66" charset="0"/>
              </a:rPr>
              <a:t> Climate Action</a:t>
            </a:r>
          </a:p>
          <a:p>
            <a:pP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Colombia</a:t>
            </a:r>
          </a:p>
          <a:p>
            <a:pP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Global Design Challenge</a:t>
            </a:r>
          </a:p>
          <a:p>
            <a:pP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8" name="Picture 7" descr="A picture containing text, outdoor, shore&#10;&#10;Description automatically generated">
            <a:extLst>
              <a:ext uri="{FF2B5EF4-FFF2-40B4-BE49-F238E27FC236}">
                <a16:creationId xmlns:a16="http://schemas.microsoft.com/office/drawing/2014/main" id="{B324F4A7-3E3E-46D2-9B52-359E5885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90" y="1805928"/>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Qr code&#10;&#10;Description automatically generated">
            <a:extLst>
              <a:ext uri="{FF2B5EF4-FFF2-40B4-BE49-F238E27FC236}">
                <a16:creationId xmlns:a16="http://schemas.microsoft.com/office/drawing/2014/main" id="{51185D3C-7BFB-45E4-9602-4224784E0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005" y="7542783"/>
            <a:ext cx="1080000" cy="1080000"/>
          </a:xfrm>
          <a:prstGeom prst="rect">
            <a:avLst/>
          </a:prstGeom>
        </p:spPr>
      </p:pic>
      <p:sp>
        <p:nvSpPr>
          <p:cNvPr id="9" name="TextBox 8">
            <a:extLst>
              <a:ext uri="{FF2B5EF4-FFF2-40B4-BE49-F238E27FC236}">
                <a16:creationId xmlns:a16="http://schemas.microsoft.com/office/drawing/2014/main" id="{04221C67-5880-4FB6-8ECE-E36A737B5F19}"/>
              </a:ext>
            </a:extLst>
          </p:cNvPr>
          <p:cNvSpPr txBox="1"/>
          <p:nvPr/>
        </p:nvSpPr>
        <p:spPr>
          <a:xfrm>
            <a:off x="4524473" y="7265784"/>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304973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B1.Zooza: Cooler Communities</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00001"/>
            <a:ext cx="6003407" cy="1385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1700" b="1" i="0" dirty="0">
                <a:solidFill>
                  <a:schemeClr val="tx1"/>
                </a:solidFill>
                <a:effectLst/>
                <a:latin typeface="Comic Sans MS" panose="030F0702030302020204" pitchFamily="66" charset="0"/>
              </a:rPr>
              <a:t>Zooza</a:t>
            </a:r>
            <a:r>
              <a:rPr lang="en-US" sz="1700" b="0" i="0" dirty="0">
                <a:solidFill>
                  <a:schemeClr val="tx1"/>
                </a:solidFill>
                <a:effectLst/>
                <a:latin typeface="Comic Sans MS" panose="030F0702030302020204" pitchFamily="66" charset="0"/>
              </a:rPr>
              <a:t> is a cooling strategy inspired by a couple organisms’ abilities to change color in response to UV rays; the microstructure of the white scarab beetle, which scatters light of all wavelengths, creating a brilliant white to keep cool; and the bottlenose dolphins’ peer-to-peer information-sharing network. </a:t>
            </a:r>
            <a:endParaRPr lang="en-US" sz="1700" b="1" i="0" strike="noStrike" dirty="0">
              <a:solidFill>
                <a:schemeClr val="tx1"/>
              </a:solidFill>
              <a:effectLst/>
              <a:latin typeface="Comic Sans MS" panose="030F0702030302020204" pitchFamily="66" charset="0"/>
            </a:endParaRPr>
          </a:p>
        </p:txBody>
      </p:sp>
      <p:pic>
        <p:nvPicPr>
          <p:cNvPr id="8" name="Picture 7" descr="A dolphin in the water&#10;&#10;Description automatically generated with medium confidence">
            <a:extLst>
              <a:ext uri="{FF2B5EF4-FFF2-40B4-BE49-F238E27FC236}">
                <a16:creationId xmlns:a16="http://schemas.microsoft.com/office/drawing/2014/main" id="{D3BC8DEB-FD72-4065-9BD7-7441A0ED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8" y="137620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16179"/>
                <a:ext cx="871870" cy="307777"/>
              </a:xfrm>
              <a:prstGeom prst="rect">
                <a:avLst/>
              </a:prstGeom>
              <a:noFill/>
            </p:spPr>
            <p:txBody>
              <a:bodyPr wrap="square" rtlCol="0">
                <a:spAutoFit/>
              </a:bodyPr>
              <a:lstStyle/>
              <a:p>
                <a:r>
                  <a:rPr lang="en-US" sz="1400" dirty="0">
                    <a:solidFill>
                      <a:srgbClr val="0070C0"/>
                    </a:solidFill>
                    <a:latin typeface="Lucida Calligraphy" panose="03010101010101010101" pitchFamily="66" charset="0"/>
                  </a:rPr>
                  <a:t>Energy</a:t>
                </a: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rtlCol="0">
              <a:spAutoFit/>
            </a:bodyPr>
            <a:lstStyle/>
            <a:p>
              <a:r>
                <a:rPr lang="en-US" sz="2100" dirty="0">
                  <a:solidFill>
                    <a:srgbClr val="0070C0"/>
                  </a:solidFill>
                  <a:latin typeface="Lucida Calligraphy" panose="03010101010101010101" pitchFamily="66" charset="0"/>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rtlCol="0">
                <a:spAutoFit/>
              </a:bodyPr>
              <a:lstStyle/>
              <a:p>
                <a:r>
                  <a:rPr lang="en-US" sz="1400" dirty="0">
                    <a:solidFill>
                      <a:schemeClr val="accent4">
                        <a:lumMod val="75000"/>
                      </a:schemeClr>
                    </a:solidFill>
                    <a:latin typeface="Lucida Calligraphy" panose="03010101010101010101" pitchFamily="66" charset="0"/>
                  </a:rPr>
                  <a:t>Materials</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rtlCol="0">
              <a:spAutoFit/>
            </a:bodyPr>
            <a:lstStyle/>
            <a:p>
              <a:r>
                <a:rPr lang="en-US" sz="2100" dirty="0">
                  <a:solidFill>
                    <a:schemeClr val="accent4">
                      <a:lumMod val="75000"/>
                    </a:schemeClr>
                  </a:solidFill>
                  <a:latin typeface="Lucida Calligraphy" panose="03010101010101010101" pitchFamily="66" charset="0"/>
                </a:rPr>
                <a:t>8/10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rtlCol="0">
                <a:spAutoFit/>
              </a:bodyPr>
              <a:lstStyle/>
              <a:p>
                <a:r>
                  <a:rPr lang="en-US" sz="1400" dirty="0">
                    <a:solidFill>
                      <a:schemeClr val="tx1">
                        <a:lumMod val="50000"/>
                        <a:lumOff val="50000"/>
                      </a:schemeClr>
                    </a:solidFill>
                    <a:latin typeface="Lucida Calligraphy" panose="03010101010101010101" pitchFamily="66" charset="0"/>
                  </a:rPr>
                  <a:t>Information</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rtlCol="0">
              <a:spAutoFit/>
            </a:bodyPr>
            <a:lstStyle/>
            <a:p>
              <a:r>
                <a:rPr lang="en-US" sz="2100" dirty="0">
                  <a:solidFill>
                    <a:schemeClr val="tx1">
                      <a:lumMod val="50000"/>
                      <a:lumOff val="50000"/>
                    </a:schemeClr>
                  </a:solidFill>
                  <a:latin typeface="Lucida Calligraphy" panose="03010101010101010101" pitchFamily="66" charset="0"/>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844555"/>
                <a:ext cx="1150574" cy="307777"/>
              </a:xfrm>
              <a:prstGeom prst="rect">
                <a:avLst/>
              </a:prstGeom>
              <a:noFill/>
            </p:spPr>
            <p:txBody>
              <a:bodyPr wrap="square" rtlCol="0">
                <a:spAutoFit/>
              </a:bodyPr>
              <a:lstStyle/>
              <a:p>
                <a:r>
                  <a:rPr lang="en-US" sz="1400" dirty="0">
                    <a:solidFill>
                      <a:srgbClr val="00B050"/>
                    </a:solidFill>
                    <a:latin typeface="Lucida Calligraphy" panose="03010101010101010101" pitchFamily="66" charset="0"/>
                  </a:rPr>
                  <a:t>Recycling</a:t>
                </a: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rtlCol="0">
              <a:spAutoFit/>
            </a:bodyPr>
            <a:lstStyle/>
            <a:p>
              <a:r>
                <a:rPr lang="en-US" sz="2100" dirty="0">
                  <a:solidFill>
                    <a:srgbClr val="00B050"/>
                  </a:solidFill>
                  <a:latin typeface="Lucida Calligraphy" panose="03010101010101010101" pitchFamily="66" charset="0"/>
                </a:rPr>
                <a:t>6/10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rtlCol="0">
                <a:spAutoFit/>
              </a:bodyPr>
              <a:lstStyle/>
              <a:p>
                <a:r>
                  <a:rPr lang="en-US" sz="1400" dirty="0">
                    <a:solidFill>
                      <a:srgbClr val="7030A0"/>
                    </a:solidFill>
                    <a:latin typeface="Lucida Calligraphy" panose="03010101010101010101" pitchFamily="66" charset="0"/>
                  </a:rPr>
                  <a:t>Cooperation</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rtlCol="0">
              <a:spAutoFit/>
            </a:bodyPr>
            <a:lstStyle/>
            <a:p>
              <a:r>
                <a:rPr lang="en-US" sz="2100" dirty="0">
                  <a:solidFill>
                    <a:srgbClr val="7030A0"/>
                  </a:solidFill>
                  <a:latin typeface="Lucida Calligraphy" panose="03010101010101010101" pitchFamily="66" charset="0"/>
                </a:rPr>
                <a:t>4/10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rtlCol="0">
                <a:spAutoFit/>
              </a:bodyPr>
              <a:lstStyle/>
              <a:p>
                <a:r>
                  <a:rPr lang="en-US" sz="1400" dirty="0">
                    <a:solidFill>
                      <a:srgbClr val="C00000"/>
                    </a:solidFill>
                    <a:latin typeface="Lucida Calligraphy" panose="03010101010101010101" pitchFamily="66" charset="0"/>
                  </a:rPr>
                  <a:t>Optimize</a:t>
                </a: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rtlCol="0">
              <a:spAutoFit/>
            </a:bodyPr>
            <a:lstStyle/>
            <a:p>
              <a:r>
                <a:rPr lang="en-US" sz="2100" dirty="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59472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dirty="0">
                <a:solidFill>
                  <a:srgbClr val="002060"/>
                </a:solidFill>
                <a:latin typeface="Lucida Calligraphy" panose="03010101010101010101" pitchFamily="66" charset="0"/>
              </a:rPr>
              <a:t>B1.Zooza: Cooler Communities </a:t>
            </a:r>
            <a:r>
              <a:rPr lang="en-US" sz="2400" b="1" i="0" strike="noStrike" dirty="0">
                <a:solidFill>
                  <a:srgbClr val="002060"/>
                </a:solidFill>
                <a:effectLst/>
                <a:latin typeface="Lucida Calligraphy" panose="03010101010101010101" pitchFamily="66" charset="0"/>
              </a:rPr>
              <a:t>(Prototype)</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899008"/>
            <a:ext cx="6003407" cy="27558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pPr>
            <a:r>
              <a:rPr lang="en-US" sz="1700" b="1" i="0" dirty="0">
                <a:solidFill>
                  <a:schemeClr val="tx1"/>
                </a:solidFill>
                <a:effectLst/>
                <a:latin typeface="Comic Sans MS" panose="030F0702030302020204" pitchFamily="66" charset="0"/>
              </a:rPr>
              <a:t>Project Name: </a:t>
            </a:r>
            <a:r>
              <a:rPr lang="en-US" sz="1700" b="0" i="0" dirty="0">
                <a:solidFill>
                  <a:schemeClr val="tx1"/>
                </a:solidFill>
                <a:effectLst/>
                <a:latin typeface="Comic Sans MS" panose="030F0702030302020204" pitchFamily="66" charset="0"/>
              </a:rPr>
              <a:t>Zooza: Cooler Communities. Brighter Futures</a:t>
            </a:r>
          </a:p>
          <a:p>
            <a:pPr fontAlgn="base">
              <a:lnSpc>
                <a:spcPct val="150000"/>
              </a:lnSpc>
            </a:pPr>
            <a:r>
              <a:rPr lang="en-US" sz="1700" b="1" i="0" dirty="0">
                <a:solidFill>
                  <a:schemeClr val="tx1"/>
                </a:solidFill>
                <a:effectLst/>
                <a:latin typeface="Comic Sans MS" panose="030F0702030302020204" pitchFamily="66" charset="0"/>
              </a:rPr>
              <a:t>SDG: 3. </a:t>
            </a:r>
            <a:r>
              <a:rPr lang="en-US" sz="1700" b="0" i="0" dirty="0">
                <a:solidFill>
                  <a:schemeClr val="tx1"/>
                </a:solidFill>
                <a:effectLst/>
                <a:latin typeface="Comic Sans MS" panose="030F0702030302020204" pitchFamily="66" charset="0"/>
              </a:rPr>
              <a:t>Good Health and Well-being, </a:t>
            </a:r>
            <a:r>
              <a:rPr lang="en-US" sz="1700" b="1" i="0" dirty="0">
                <a:solidFill>
                  <a:schemeClr val="tx1"/>
                </a:solidFill>
                <a:effectLst/>
                <a:latin typeface="Comic Sans MS" panose="030F0702030302020204" pitchFamily="66" charset="0"/>
              </a:rPr>
              <a:t>11. </a:t>
            </a:r>
            <a:r>
              <a:rPr lang="en-US" sz="1700" b="0" i="0" dirty="0">
                <a:solidFill>
                  <a:schemeClr val="tx1"/>
                </a:solidFill>
                <a:effectLst/>
                <a:latin typeface="Comic Sans MS" panose="030F0702030302020204" pitchFamily="66" charset="0"/>
              </a:rPr>
              <a:t>Sustainable Cities and Communities, </a:t>
            </a:r>
            <a:r>
              <a:rPr lang="en-US" sz="1700" b="1" i="0" dirty="0">
                <a:solidFill>
                  <a:schemeClr val="tx1"/>
                </a:solidFill>
                <a:effectLst/>
                <a:latin typeface="Comic Sans MS" panose="030F0702030302020204" pitchFamily="66" charset="0"/>
              </a:rPr>
              <a:t>13. </a:t>
            </a:r>
            <a:r>
              <a:rPr lang="en-US" sz="1700" b="0" i="0" dirty="0">
                <a:solidFill>
                  <a:schemeClr val="tx1"/>
                </a:solidFill>
                <a:effectLst/>
                <a:latin typeface="Comic Sans MS" panose="030F0702030302020204" pitchFamily="66" charset="0"/>
              </a:rPr>
              <a:t>Climate Action</a:t>
            </a:r>
          </a:p>
          <a:p>
            <a:pPr fontAlgn="base">
              <a:lnSpc>
                <a:spcPct val="150000"/>
              </a:lnSpc>
            </a:pPr>
            <a:r>
              <a:rPr lang="en-US" sz="1700" b="1" i="0" dirty="0">
                <a:solidFill>
                  <a:schemeClr val="tx1"/>
                </a:solidFill>
                <a:effectLst/>
                <a:latin typeface="Comic Sans MS" panose="030F0702030302020204" pitchFamily="66" charset="0"/>
              </a:rPr>
              <a:t>Locations: </a:t>
            </a:r>
            <a:r>
              <a:rPr lang="en-US" sz="1700" b="0" i="0" dirty="0">
                <a:solidFill>
                  <a:schemeClr val="tx1"/>
                </a:solidFill>
                <a:effectLst/>
                <a:latin typeface="Comic Sans MS" panose="030F0702030302020204" pitchFamily="66" charset="0"/>
              </a:rPr>
              <a:t>United States</a:t>
            </a:r>
          </a:p>
          <a:p>
            <a:pPr fontAlgn="base">
              <a:lnSpc>
                <a:spcPct val="150000"/>
              </a:lnSpc>
            </a:pPr>
            <a:r>
              <a:rPr lang="en-US" sz="1700" b="1" i="0" dirty="0">
                <a:solidFill>
                  <a:schemeClr val="tx1"/>
                </a:solidFill>
                <a:effectLst/>
                <a:latin typeface="Comic Sans MS" panose="030F0702030302020204" pitchFamily="66" charset="0"/>
              </a:rPr>
              <a:t>Programs: </a:t>
            </a:r>
            <a:r>
              <a:rPr lang="en-US" sz="1700" b="0" i="0" dirty="0">
                <a:solidFill>
                  <a:schemeClr val="tx1"/>
                </a:solidFill>
                <a:effectLst/>
                <a:latin typeface="Comic Sans MS" panose="030F0702030302020204" pitchFamily="66" charset="0"/>
              </a:rPr>
              <a:t>Global Design Challenge</a:t>
            </a:r>
          </a:p>
          <a:p>
            <a:pPr fontAlgn="base">
              <a:lnSpc>
                <a:spcPct val="150000"/>
              </a:lnSpc>
            </a:pPr>
            <a:r>
              <a:rPr lang="en-US" sz="1700" b="1" i="0" dirty="0">
                <a:solidFill>
                  <a:schemeClr val="tx1"/>
                </a:solidFill>
                <a:effectLst/>
                <a:latin typeface="Comic Sans MS" panose="030F0702030302020204" pitchFamily="66" charset="0"/>
              </a:rPr>
              <a:t>Years: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dirty="0">
                <a:effectLst/>
              </a:rPr>
              <a:t>Retrieved November 8, 2021, from https://biomimicry.org/solutions/. </a:t>
            </a:r>
          </a:p>
        </p:txBody>
      </p:sp>
      <p:pic>
        <p:nvPicPr>
          <p:cNvPr id="21" name="Picture 20" descr="A picture containing text, outdoor&#10;&#10;Description automatically generated">
            <a:extLst>
              <a:ext uri="{FF2B5EF4-FFF2-40B4-BE49-F238E27FC236}">
                <a16:creationId xmlns:a16="http://schemas.microsoft.com/office/drawing/2014/main" id="{7999FDFA-3EEB-49BF-8DF3-B016ECFA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4" y="176742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10;&#10;Description automatically generated">
            <a:extLst>
              <a:ext uri="{FF2B5EF4-FFF2-40B4-BE49-F238E27FC236}">
                <a16:creationId xmlns:a16="http://schemas.microsoft.com/office/drawing/2014/main" id="{9635B051-B9F5-4570-8CF8-2D6868C31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310" y="7619844"/>
            <a:ext cx="1080000" cy="1080000"/>
          </a:xfrm>
          <a:prstGeom prst="rect">
            <a:avLst/>
          </a:prstGeom>
        </p:spPr>
      </p:pic>
      <p:sp>
        <p:nvSpPr>
          <p:cNvPr id="9" name="TextBox 8">
            <a:extLst>
              <a:ext uri="{FF2B5EF4-FFF2-40B4-BE49-F238E27FC236}">
                <a16:creationId xmlns:a16="http://schemas.microsoft.com/office/drawing/2014/main" id="{7F35FE98-A32F-458E-B7F6-A17DBEDC17D2}"/>
              </a:ext>
            </a:extLst>
          </p:cNvPr>
          <p:cNvSpPr txBox="1"/>
          <p:nvPr/>
        </p:nvSpPr>
        <p:spPr>
          <a:xfrm>
            <a:off x="4609533" y="7329579"/>
            <a:ext cx="2233064" cy="276999"/>
          </a:xfrm>
          <a:prstGeom prst="rect">
            <a:avLst/>
          </a:prstGeom>
          <a:noFill/>
        </p:spPr>
        <p:txBody>
          <a:bodyPr wrap="square" rtlCol="0">
            <a:spAutoFit/>
          </a:bodyPr>
          <a:lstStyle/>
          <a:p>
            <a:pPr algn="ctr"/>
            <a:r>
              <a:rPr lang="en-US" sz="1200" i="1" dirty="0">
                <a:latin typeface="Comic Sans MS" panose="030F0702030302020204" pitchFamily="66" charset="0"/>
              </a:rPr>
              <a:t>Find out more!</a:t>
            </a:r>
          </a:p>
        </p:txBody>
      </p:sp>
    </p:spTree>
    <p:extLst>
      <p:ext uri="{BB962C8B-B14F-4D97-AF65-F5344CB8AC3E}">
        <p14:creationId xmlns:p14="http://schemas.microsoft.com/office/powerpoint/2010/main" val="806310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1582</TotalTime>
  <Words>5651</Words>
  <Application>Microsoft Office PowerPoint</Application>
  <PresentationFormat>A4 Paper (210x297 mm)</PresentationFormat>
  <Paragraphs>777</Paragraphs>
  <Slides>66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Comic Sans MS</vt:lpstr>
      <vt:lpstr>Lucida Bright</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Loukas Katikas</dc:creator>
  <cp:lastModifiedBy>Loukas Katikas</cp:lastModifiedBy>
  <cp:revision>201</cp:revision>
  <dcterms:created xsi:type="dcterms:W3CDTF">2021-11-08T08:39:24Z</dcterms:created>
  <dcterms:modified xsi:type="dcterms:W3CDTF">2022-01-06T13:07:28Z</dcterms:modified>
</cp:coreProperties>
</file>