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9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8" r:id="rId3"/>
    <p:sldId id="321" r:id="rId4"/>
    <p:sldId id="320" r:id="rId5"/>
    <p:sldId id="319" r:id="rId6"/>
    <p:sldId id="268" r:id="rId7"/>
    <p:sldId id="262" r:id="rId8"/>
    <p:sldId id="257" r:id="rId9"/>
    <p:sldId id="263" r:id="rId10"/>
    <p:sldId id="258" r:id="rId11"/>
    <p:sldId id="264" r:id="rId12"/>
    <p:sldId id="259" r:id="rId13"/>
    <p:sldId id="265" r:id="rId14"/>
    <p:sldId id="260" r:id="rId15"/>
    <p:sldId id="266" r:id="rId16"/>
    <p:sldId id="261" r:id="rId17"/>
    <p:sldId id="267"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269" r:id="rId6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23B02"/>
    <a:srgbClr val="5C8C3C"/>
    <a:srgbClr val="F8C0F1"/>
    <a:srgbClr val="D253D5"/>
    <a:srgbClr val="F5A3E5"/>
    <a:srgbClr val="E6E6E6"/>
    <a:srgbClr val="FFCBCB"/>
    <a:srgbClr val="FF7D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9" autoAdjust="0"/>
  </p:normalViewPr>
  <p:slideViewPr>
    <p:cSldViewPr snapToGrid="0">
      <p:cViewPr>
        <p:scale>
          <a:sx n="90" d="100"/>
          <a:sy n="90" d="100"/>
        </p:scale>
        <p:origin x="1458" y="-8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E1F0FE-8AAC-4D8D-AA28-26E6A372B6A0}"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‹nº›</a:t>
            </a:fld>
            <a:endParaRPr lang="en-US"/>
          </a:p>
        </p:txBody>
      </p:sp>
    </p:spTree>
    <p:extLst>
      <p:ext uri="{BB962C8B-B14F-4D97-AF65-F5344CB8AC3E}">
        <p14:creationId xmlns:p14="http://schemas.microsoft.com/office/powerpoint/2010/main" val="428131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1F0FE-8AAC-4D8D-AA28-26E6A372B6A0}"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‹nº›</a:t>
            </a:fld>
            <a:endParaRPr lang="en-US"/>
          </a:p>
        </p:txBody>
      </p:sp>
    </p:spTree>
    <p:extLst>
      <p:ext uri="{BB962C8B-B14F-4D97-AF65-F5344CB8AC3E}">
        <p14:creationId xmlns:p14="http://schemas.microsoft.com/office/powerpoint/2010/main" val="127514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1F0FE-8AAC-4D8D-AA28-26E6A372B6A0}"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‹nº›</a:t>
            </a:fld>
            <a:endParaRPr lang="en-US"/>
          </a:p>
        </p:txBody>
      </p:sp>
    </p:spTree>
    <p:extLst>
      <p:ext uri="{BB962C8B-B14F-4D97-AF65-F5344CB8AC3E}">
        <p14:creationId xmlns:p14="http://schemas.microsoft.com/office/powerpoint/2010/main" val="2194734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1F0FE-8AAC-4D8D-AA28-26E6A372B6A0}"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‹nº›</a:t>
            </a:fld>
            <a:endParaRPr lang="en-US"/>
          </a:p>
        </p:txBody>
      </p:sp>
    </p:spTree>
    <p:extLst>
      <p:ext uri="{BB962C8B-B14F-4D97-AF65-F5344CB8AC3E}">
        <p14:creationId xmlns:p14="http://schemas.microsoft.com/office/powerpoint/2010/main" val="380802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E1F0FE-8AAC-4D8D-AA28-26E6A372B6A0}"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‹nº›</a:t>
            </a:fld>
            <a:endParaRPr lang="en-US"/>
          </a:p>
        </p:txBody>
      </p:sp>
    </p:spTree>
    <p:extLst>
      <p:ext uri="{BB962C8B-B14F-4D97-AF65-F5344CB8AC3E}">
        <p14:creationId xmlns:p14="http://schemas.microsoft.com/office/powerpoint/2010/main" val="122369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E1F0FE-8AAC-4D8D-AA28-26E6A372B6A0}"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723AC-21C4-49C1-AA73-6E36E15F0A5D}" type="slidenum">
              <a:rPr lang="en-US" smtClean="0"/>
              <a:t>‹nº›</a:t>
            </a:fld>
            <a:endParaRPr lang="en-US"/>
          </a:p>
        </p:txBody>
      </p:sp>
    </p:spTree>
    <p:extLst>
      <p:ext uri="{BB962C8B-B14F-4D97-AF65-F5344CB8AC3E}">
        <p14:creationId xmlns:p14="http://schemas.microsoft.com/office/powerpoint/2010/main" val="1233545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E1F0FE-8AAC-4D8D-AA28-26E6A372B6A0}" type="datetimeFigureOut">
              <a:rPr lang="en-US" smtClean="0"/>
              <a:t>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2723AC-21C4-49C1-AA73-6E36E15F0A5D}" type="slidenum">
              <a:rPr lang="en-US" smtClean="0"/>
              <a:t>‹nº›</a:t>
            </a:fld>
            <a:endParaRPr lang="en-US"/>
          </a:p>
        </p:txBody>
      </p:sp>
    </p:spTree>
    <p:extLst>
      <p:ext uri="{BB962C8B-B14F-4D97-AF65-F5344CB8AC3E}">
        <p14:creationId xmlns:p14="http://schemas.microsoft.com/office/powerpoint/2010/main" val="187097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E1F0FE-8AAC-4D8D-AA28-26E6A372B6A0}" type="datetimeFigureOut">
              <a:rPr lang="en-US" smtClean="0"/>
              <a:t>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2723AC-21C4-49C1-AA73-6E36E15F0A5D}" type="slidenum">
              <a:rPr lang="en-US" smtClean="0"/>
              <a:t>‹nº›</a:t>
            </a:fld>
            <a:endParaRPr lang="en-US"/>
          </a:p>
        </p:txBody>
      </p:sp>
    </p:spTree>
    <p:extLst>
      <p:ext uri="{BB962C8B-B14F-4D97-AF65-F5344CB8AC3E}">
        <p14:creationId xmlns:p14="http://schemas.microsoft.com/office/powerpoint/2010/main" val="416913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1F0FE-8AAC-4D8D-AA28-26E6A372B6A0}" type="datetimeFigureOut">
              <a:rPr lang="en-US" smtClean="0"/>
              <a:t>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2723AC-21C4-49C1-AA73-6E36E15F0A5D}" type="slidenum">
              <a:rPr lang="en-US" smtClean="0"/>
              <a:t>‹nº›</a:t>
            </a:fld>
            <a:endParaRPr lang="en-US"/>
          </a:p>
        </p:txBody>
      </p:sp>
    </p:spTree>
    <p:extLst>
      <p:ext uri="{BB962C8B-B14F-4D97-AF65-F5344CB8AC3E}">
        <p14:creationId xmlns:p14="http://schemas.microsoft.com/office/powerpoint/2010/main" val="1201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E1F0FE-8AAC-4D8D-AA28-26E6A372B6A0}"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723AC-21C4-49C1-AA73-6E36E15F0A5D}" type="slidenum">
              <a:rPr lang="en-US" smtClean="0"/>
              <a:t>‹nº›</a:t>
            </a:fld>
            <a:endParaRPr lang="en-US"/>
          </a:p>
        </p:txBody>
      </p:sp>
    </p:spTree>
    <p:extLst>
      <p:ext uri="{BB962C8B-B14F-4D97-AF65-F5344CB8AC3E}">
        <p14:creationId xmlns:p14="http://schemas.microsoft.com/office/powerpoint/2010/main" val="35982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E1F0FE-8AAC-4D8D-AA28-26E6A372B6A0}"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723AC-21C4-49C1-AA73-6E36E15F0A5D}" type="slidenum">
              <a:rPr lang="en-US" smtClean="0"/>
              <a:t>‹nº›</a:t>
            </a:fld>
            <a:endParaRPr lang="en-US"/>
          </a:p>
        </p:txBody>
      </p:sp>
    </p:spTree>
    <p:extLst>
      <p:ext uri="{BB962C8B-B14F-4D97-AF65-F5344CB8AC3E}">
        <p14:creationId xmlns:p14="http://schemas.microsoft.com/office/powerpoint/2010/main" val="3937811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4E1F0FE-8AAC-4D8D-AA28-26E6A372B6A0}" type="datetimeFigureOut">
              <a:rPr lang="en-US" smtClean="0"/>
              <a:t>2/10/2022</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F2723AC-21C4-49C1-AA73-6E36E15F0A5D}" type="slidenum">
              <a:rPr lang="en-US" smtClean="0"/>
              <a:t>‹nº›</a:t>
            </a:fld>
            <a:endParaRPr lang="en-US"/>
          </a:p>
        </p:txBody>
      </p:sp>
    </p:spTree>
    <p:extLst>
      <p:ext uri="{BB962C8B-B14F-4D97-AF65-F5344CB8AC3E}">
        <p14:creationId xmlns:p14="http://schemas.microsoft.com/office/powerpoint/2010/main" val="2006774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7.jp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31.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34.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38.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4.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7.jpg"/><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7.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0.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3.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6.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9.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62.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65.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68.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71.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74.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77.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0.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3.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6.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9.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92.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95.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98.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101.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jp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104.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6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107.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110.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6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svg"/><Relationship Id="rId3" Type="http://schemas.openxmlformats.org/officeDocument/2006/relationships/image" Target="../media/image2.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4.jp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pic>
        <p:nvPicPr>
          <p:cNvPr id="21" name="Picture 20" descr="Logo&#10;&#10;Description automatically generated">
            <a:extLst>
              <a:ext uri="{FF2B5EF4-FFF2-40B4-BE49-F238E27FC236}">
                <a16:creationId xmlns:a16="http://schemas.microsoft.com/office/drawing/2014/main" id="{4E7EA552-870F-4528-B80C-A1C81BE54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24" y="520994"/>
            <a:ext cx="5702820" cy="1676403"/>
          </a:xfrm>
          <a:prstGeom prst="rect">
            <a:avLst/>
          </a:prstGeom>
        </p:spPr>
      </p:pic>
      <p:sp>
        <p:nvSpPr>
          <p:cNvPr id="55" name="Rectangle: Rounded Corners 54">
            <a:extLst>
              <a:ext uri="{FF2B5EF4-FFF2-40B4-BE49-F238E27FC236}">
                <a16:creationId xmlns:a16="http://schemas.microsoft.com/office/drawing/2014/main" id="{5F39D466-4440-4B10-9A3F-53C6BA033D68}"/>
              </a:ext>
            </a:extLst>
          </p:cNvPr>
          <p:cNvSpPr/>
          <p:nvPr/>
        </p:nvSpPr>
        <p:spPr>
          <a:xfrm>
            <a:off x="182470" y="2902226"/>
            <a:ext cx="6493060" cy="2771836"/>
          </a:xfrm>
          <a:prstGeom prst="roundRect">
            <a:avLst/>
          </a:prstGeom>
          <a:solidFill>
            <a:schemeClr val="accent6">
              <a:lumMod val="40000"/>
              <a:lumOff val="60000"/>
              <a:alpha val="56000"/>
            </a:schemeClr>
          </a:solidFill>
          <a:ln>
            <a:noFill/>
          </a:ln>
          <a:effectLst>
            <a:outerShdw blurRad="152400" dist="317500" dir="5400000" sx="90000" sy="-19000" rotWithShape="0">
              <a:prstClr val="black">
                <a:alpha val="15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5400" b="1" dirty="0">
                <a:solidFill>
                  <a:schemeClr val="tx1"/>
                </a:solidFill>
                <a:effectLst/>
                <a:latin typeface="Lucida Calligraphy" panose="03010101010101010101" pitchFamily="66" charset="0"/>
                <a:ea typeface="Batang" panose="020B0503020000020004" pitchFamily="18" charset="-127"/>
              </a:rPr>
              <a:t>Jogo de cartas da BIOMIMÉTICA</a:t>
            </a:r>
            <a:endParaRPr lang="en-US" sz="5400" b="1" strike="noStrike" dirty="0">
              <a:solidFill>
                <a:schemeClr val="tx1"/>
              </a:solidFill>
              <a:effectLst/>
              <a:latin typeface="Lucida Calligraphy" panose="03010101010101010101" pitchFamily="66" charset="0"/>
              <a:ea typeface="Batang" panose="020B0503020000020004" pitchFamily="18" charset="-127"/>
            </a:endParaRPr>
          </a:p>
        </p:txBody>
      </p:sp>
      <p:pic>
        <p:nvPicPr>
          <p:cNvPr id="47" name="Picture 46" descr="A bird with a hat&#10;&#10;Description automatically generated with low confidence">
            <a:extLst>
              <a:ext uri="{FF2B5EF4-FFF2-40B4-BE49-F238E27FC236}">
                <a16:creationId xmlns:a16="http://schemas.microsoft.com/office/drawing/2014/main" id="{6EF0C0E2-542F-46E9-9B2B-FE15F4F9B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928" y="5674062"/>
            <a:ext cx="2412457" cy="2412457"/>
          </a:xfrm>
          <a:prstGeom prst="rect">
            <a:avLst/>
          </a:prstGeom>
        </p:spPr>
      </p:pic>
      <p:pic>
        <p:nvPicPr>
          <p:cNvPr id="3" name="Picture 2" descr="Text&#10;&#10;Description automatically generated">
            <a:extLst>
              <a:ext uri="{FF2B5EF4-FFF2-40B4-BE49-F238E27FC236}">
                <a16:creationId xmlns:a16="http://schemas.microsoft.com/office/drawing/2014/main" id="{C083C3FC-0DC9-4FCF-AD8E-166A3FFEE5D5}"/>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30915" y="8801727"/>
            <a:ext cx="1661840" cy="717959"/>
          </a:xfrm>
          <a:prstGeom prst="rect">
            <a:avLst/>
          </a:prstGeom>
        </p:spPr>
      </p:pic>
    </p:spTree>
    <p:extLst>
      <p:ext uri="{BB962C8B-B14F-4D97-AF65-F5344CB8AC3E}">
        <p14:creationId xmlns:p14="http://schemas.microsoft.com/office/powerpoint/2010/main" val="4169100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rgbClr val="C00000"/>
                </a:solidFill>
                <a:effectLst/>
                <a:latin typeface="Lucida Calligraphy" panose="03010101010101010101" pitchFamily="66" charset="0"/>
              </a:rPr>
              <a:t>C1.Círculo </a:t>
            </a:r>
            <a:r>
              <a:rPr lang="en-US" sz="2400" b="1" i="0" strike="noStrike" dirty="0" err="1">
                <a:solidFill>
                  <a:srgbClr val="C00000"/>
                </a:solidFill>
                <a:effectLst/>
                <a:latin typeface="Lucida Calligraphy" panose="03010101010101010101" pitchFamily="66" charset="0"/>
              </a:rPr>
              <a:t>completo</a:t>
            </a:r>
            <a:endParaRPr lang="en-US" sz="2400" b="1" i="0" strike="noStrike" dirty="0">
              <a:solidFill>
                <a:srgbClr val="C00000"/>
              </a:solidFill>
              <a:effectLst/>
              <a:latin typeface="Lucida Calligraphy" panose="03010101010101010101" pitchFamily="66" charset="0"/>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56840"/>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1600" b="1" i="0" dirty="0">
                <a:solidFill>
                  <a:schemeClr val="tx1"/>
                </a:solidFill>
                <a:effectLst/>
                <a:latin typeface="Comic Sans MS" panose="030F0702030302020204" pitchFamily="66" charset="0"/>
              </a:rPr>
              <a:t>Georgia Tech </a:t>
            </a:r>
            <a:r>
              <a:rPr lang="pt-PT" sz="1600" b="0" i="0" dirty="0">
                <a:solidFill>
                  <a:schemeClr val="tx1"/>
                </a:solidFill>
                <a:effectLst/>
                <a:latin typeface="Comic Sans MS" panose="030F0702030302020204" pitchFamily="66" charset="0"/>
              </a:rPr>
              <a:t>queria encontrar uma maneira mais resiliente de produzir eletricidade limpa e renovável a partir de correntes marítimas submarinas. O design foi concretizado pelo corpo em forma de sino da água-viva, como os cardumes de peixes se posicionam, como as válvulas cardíacas movem o líquido e como as lâminas de algas são adaptadas à água que flui rapidamente e maximizam a fotossíntese</a:t>
            </a:r>
            <a:r>
              <a:rPr lang="en-US" sz="1600" b="0" i="0" dirty="0">
                <a:solidFill>
                  <a:schemeClr val="tx1"/>
                </a:solidFill>
                <a:effectLst/>
                <a:latin typeface="Comic Sans MS" panose="030F0702030302020204" pitchFamily="66" charset="0"/>
              </a:rPr>
              <a:t>. </a:t>
            </a:r>
            <a:endParaRPr lang="en-US" sz="1600" b="1" i="0" strike="noStrike" dirty="0">
              <a:solidFill>
                <a:schemeClr val="tx1"/>
              </a:solidFill>
              <a:effectLst/>
              <a:latin typeface="Comic Sans MS" panose="030F0702030302020204" pitchFamily="66" charset="0"/>
            </a:endParaRPr>
          </a:p>
        </p:txBody>
      </p:sp>
      <p:pic>
        <p:nvPicPr>
          <p:cNvPr id="8" name="Picture 7" descr="A jellyfish in the water&#10;&#10;Description automatically generated with medium confidence">
            <a:extLst>
              <a:ext uri="{FF2B5EF4-FFF2-40B4-BE49-F238E27FC236}">
                <a16:creationId xmlns:a16="http://schemas.microsoft.com/office/drawing/2014/main" id="{A7FE79B7-5EE8-457A-AF24-F885A9CF2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73" y="1390162"/>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026617" cy="307777"/>
              </a:xfrm>
              <a:prstGeom prst="rect">
                <a:avLst/>
              </a:prstGeom>
              <a:noFill/>
            </p:spPr>
            <p:txBody>
              <a:bodyPr wrap="square" rtlCol="0">
                <a:spAutoFit/>
              </a:bodyPr>
              <a:lstStyle/>
              <a:p>
                <a:r>
                  <a:rPr lang="en-US" sz="1400" dirty="0">
                    <a:solidFill>
                      <a:srgbClr val="0070C0"/>
                    </a:solidFill>
                    <a:latin typeface="Lucida Calligraphy" panose="03010101010101010101" pitchFamily="66" charset="0"/>
                  </a:rPr>
                  <a:t>Energia</a:t>
                </a: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rtlCol="0">
              <a:spAutoFit/>
            </a:bodyPr>
            <a:lstStyle/>
            <a:p>
              <a:r>
                <a:rPr lang="en-US" sz="2100" dirty="0">
                  <a:solidFill>
                    <a:srgbClr val="0070C0"/>
                  </a:solidFill>
                  <a:latin typeface="Lucida Calligraphy" panose="03010101010101010101" pitchFamily="66" charset="0"/>
                </a:rPr>
                <a:t>8/10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r>
                  <a:rPr lang="en-US" sz="1400" dirty="0">
                    <a:solidFill>
                      <a:schemeClr val="accent4">
                        <a:lumMod val="75000"/>
                      </a:schemeClr>
                    </a:solidFill>
                    <a:latin typeface="Lucida Calligraphy" panose="03010101010101010101" pitchFamily="66" charset="0"/>
                  </a:rPr>
                  <a:t>Material</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05411" y="7785019"/>
              <a:ext cx="806852" cy="415498"/>
            </a:xfrm>
            <a:prstGeom prst="rect">
              <a:avLst/>
            </a:prstGeom>
            <a:noFill/>
          </p:spPr>
          <p:txBody>
            <a:bodyPr wrap="square" rtlCol="0">
              <a:spAutoFit/>
            </a:bodyPr>
            <a:lstStyle/>
            <a:p>
              <a:r>
                <a:rPr lang="en-US" sz="2100" dirty="0">
                  <a:solidFill>
                    <a:schemeClr val="accent4">
                      <a:lumMod val="75000"/>
                    </a:schemeClr>
                  </a:solidFill>
                  <a:latin typeface="Lucida Calligraphy" panose="03010101010101010101" pitchFamily="66" charset="0"/>
                </a:rPr>
                <a:t>2/10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r>
                  <a:rPr lang="en-US" sz="1400" dirty="0" err="1">
                    <a:solidFill>
                      <a:schemeClr val="tx1">
                        <a:lumMod val="50000"/>
                        <a:lumOff val="50000"/>
                      </a:schemeClr>
                    </a:solidFill>
                    <a:latin typeface="Lucida Calligraphy" panose="03010101010101010101" pitchFamily="66" charset="0"/>
                  </a:rPr>
                  <a:t>Informação</a:t>
                </a:r>
                <a:endParaRPr lang="en-US" sz="1400" dirty="0">
                  <a:solidFill>
                    <a:schemeClr val="tx1">
                      <a:lumMod val="50000"/>
                      <a:lumOff val="50000"/>
                    </a:schemeClr>
                  </a:solidFill>
                  <a:latin typeface="Lucida Calligraphy" panose="03010101010101010101" pitchFamily="66" charset="0"/>
                </a:endParaRP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rtlCol="0">
              <a:spAutoFit/>
            </a:bodyPr>
            <a:lstStyle/>
            <a:p>
              <a:r>
                <a:rPr lang="en-US" sz="2100" dirty="0">
                  <a:solidFill>
                    <a:schemeClr val="tx1">
                      <a:lumMod val="50000"/>
                      <a:lumOff val="50000"/>
                    </a:schemeClr>
                  </a:solidFill>
                  <a:latin typeface="Lucida Calligraphy" panose="03010101010101010101" pitchFamily="66" charset="0"/>
                </a:rPr>
                <a:t>2/10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337785" cy="307777"/>
              </a:xfrm>
              <a:prstGeom prst="rect">
                <a:avLst/>
              </a:prstGeom>
              <a:noFill/>
            </p:spPr>
            <p:txBody>
              <a:bodyPr wrap="square" rtlCol="0">
                <a:spAutoFit/>
              </a:bodyPr>
              <a:lstStyle/>
              <a:p>
                <a:r>
                  <a:rPr lang="en-US" sz="1400" dirty="0" err="1">
                    <a:solidFill>
                      <a:srgbClr val="00B050"/>
                    </a:solidFill>
                    <a:latin typeface="Lucida Calligraphy" panose="03010101010101010101" pitchFamily="66" charset="0"/>
                  </a:rPr>
                  <a:t>Reciclagem</a:t>
                </a:r>
                <a:endParaRPr lang="en-US" sz="1400" dirty="0">
                  <a:solidFill>
                    <a:srgbClr val="00B050"/>
                  </a:solidFill>
                  <a:latin typeface="Lucida Calligraphy" panose="03010101010101010101" pitchFamily="66" charset="0"/>
                </a:endParaRP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442013" y="7776404"/>
              <a:ext cx="825299" cy="415498"/>
            </a:xfrm>
            <a:prstGeom prst="rect">
              <a:avLst/>
            </a:prstGeom>
            <a:noFill/>
          </p:spPr>
          <p:txBody>
            <a:bodyPr wrap="square" rtlCol="0">
              <a:spAutoFit/>
            </a:bodyPr>
            <a:lstStyle/>
            <a:p>
              <a:r>
                <a:rPr lang="en-US" sz="2100" dirty="0">
                  <a:solidFill>
                    <a:srgbClr val="00B050"/>
                  </a:solidFill>
                  <a:latin typeface="Lucida Calligraphy" panose="03010101010101010101" pitchFamily="66" charset="0"/>
                </a:rPr>
                <a:t>2/10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r>
                  <a:rPr lang="en-US" sz="1400" dirty="0">
                    <a:solidFill>
                      <a:srgbClr val="7030A0"/>
                    </a:solidFill>
                    <a:latin typeface="Lucida Calligraphy" panose="03010101010101010101" pitchFamily="66" charset="0"/>
                  </a:rPr>
                  <a:t>Cooperação</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456816" y="8498502"/>
              <a:ext cx="817997" cy="415498"/>
            </a:xfrm>
            <a:prstGeom prst="rect">
              <a:avLst/>
            </a:prstGeom>
            <a:noFill/>
          </p:spPr>
          <p:txBody>
            <a:bodyPr wrap="square" rtlCol="0">
              <a:spAutoFit/>
            </a:bodyPr>
            <a:lstStyle/>
            <a:p>
              <a:r>
                <a:rPr lang="en-US" sz="2100" dirty="0">
                  <a:solidFill>
                    <a:srgbClr val="7030A0"/>
                  </a:solidFill>
                  <a:latin typeface="Lucida Calligraphy" panose="03010101010101010101" pitchFamily="66" charset="0"/>
                </a:rPr>
                <a:t>6/10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r>
                  <a:rPr lang="en-US" sz="1400" dirty="0" err="1">
                    <a:solidFill>
                      <a:srgbClr val="C00000"/>
                    </a:solidFill>
                    <a:latin typeface="Lucida Calligraphy" panose="03010101010101010101" pitchFamily="66" charset="0"/>
                  </a:rPr>
                  <a:t>Optimização</a:t>
                </a:r>
                <a:endParaRPr lang="en-US" sz="1400" dirty="0">
                  <a:solidFill>
                    <a:srgbClr val="C00000"/>
                  </a:solidFill>
                  <a:latin typeface="Lucida Calligraphy" panose="03010101010101010101" pitchFamily="66" charset="0"/>
                </a:endParaRP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580296" y="7060158"/>
              <a:ext cx="765544" cy="415498"/>
            </a:xfrm>
            <a:prstGeom prst="rect">
              <a:avLst/>
            </a:prstGeom>
            <a:noFill/>
          </p:spPr>
          <p:txBody>
            <a:bodyPr wrap="square" rtlCol="0">
              <a:spAutoFit/>
            </a:bodyPr>
            <a:lstStyle/>
            <a:p>
              <a:r>
                <a:rPr lang="en-US" sz="2100" dirty="0">
                  <a:solidFill>
                    <a:srgbClr val="C00000"/>
                  </a:solidFill>
                  <a:latin typeface="Lucida Calligraphy" panose="03010101010101010101" pitchFamily="66" charset="0"/>
                </a:rPr>
                <a:t>5/10</a:t>
              </a:r>
            </a:p>
          </p:txBody>
        </p:sp>
      </p:grpSp>
    </p:spTree>
    <p:extLst>
      <p:ext uri="{BB962C8B-B14F-4D97-AF65-F5344CB8AC3E}">
        <p14:creationId xmlns:p14="http://schemas.microsoft.com/office/powerpoint/2010/main" val="2919162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rgbClr val="C00000"/>
                </a:solidFill>
                <a:effectLst/>
                <a:latin typeface="Lucida Calligraphy" panose="03010101010101010101" pitchFamily="66" charset="0"/>
              </a:rPr>
              <a:t>C1.Círculo </a:t>
            </a:r>
            <a:r>
              <a:rPr lang="en-US" sz="2400" b="1" i="0" strike="noStrike" dirty="0" err="1">
                <a:solidFill>
                  <a:srgbClr val="C00000"/>
                </a:solidFill>
                <a:effectLst/>
                <a:latin typeface="Lucida Calligraphy" panose="03010101010101010101" pitchFamily="66" charset="0"/>
              </a:rPr>
              <a:t>completo</a:t>
            </a:r>
            <a:r>
              <a:rPr lang="en-US" sz="2400" b="1" i="0" strike="noStrike" dirty="0">
                <a:solidFill>
                  <a:srgbClr val="C00000"/>
                </a:solidFill>
                <a:effectLst/>
                <a:latin typeface="Lucida Calligraphy" panose="03010101010101010101" pitchFamily="66" charset="0"/>
              </a:rPr>
              <a:t>(</a:t>
            </a:r>
            <a:r>
              <a:rPr lang="en-US" sz="2400" b="1" i="0" strike="noStrike" dirty="0" err="1">
                <a:solidFill>
                  <a:srgbClr val="C00000"/>
                </a:solidFill>
                <a:effectLst/>
                <a:latin typeface="Lucida Calligraphy" panose="03010101010101010101" pitchFamily="66" charset="0"/>
              </a:rPr>
              <a:t>Prototipo</a:t>
            </a:r>
            <a:r>
              <a:rPr lang="en-US" sz="2400" b="1" i="0" strike="noStrike" dirty="0">
                <a:solidFill>
                  <a:srgbClr val="C00000"/>
                </a:solidFill>
                <a:effectLst/>
                <a:latin typeface="Lucida Calligraphy" panose="03010101010101010101" pitchFamily="66" charset="0"/>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64249" y="5823465"/>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pPr>
            <a:r>
              <a:rPr lang="en-US" sz="1700" b="1" i="0" dirty="0">
                <a:solidFill>
                  <a:schemeClr val="tx1"/>
                </a:solidFill>
                <a:effectLst/>
                <a:latin typeface="Comic Sans MS" panose="030F0702030302020204" pitchFamily="66" charset="0"/>
              </a:rPr>
              <a:t>Nome do projeto: </a:t>
            </a:r>
            <a:r>
              <a:rPr lang="en-US" sz="1700" b="0" i="0" dirty="0" err="1">
                <a:solidFill>
                  <a:schemeClr val="tx1"/>
                </a:solidFill>
                <a:effectLst/>
                <a:latin typeface="Comic Sans MS" panose="030F0702030302020204" pitchFamily="66" charset="0"/>
              </a:rPr>
              <a:t>Círculo</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completo</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a:solidFill>
                  <a:schemeClr val="tx1"/>
                </a:solidFill>
                <a:effectLst/>
                <a:latin typeface="Comic Sans MS" panose="030F0702030302020204" pitchFamily="66" charset="0"/>
              </a:rPr>
              <a:t>SDG: 7. </a:t>
            </a:r>
            <a:r>
              <a:rPr lang="en-US" sz="1700" b="0" i="0" dirty="0" err="1">
                <a:solidFill>
                  <a:schemeClr val="tx1"/>
                </a:solidFill>
                <a:effectLst/>
                <a:latin typeface="Comic Sans MS" panose="030F0702030302020204" pitchFamily="66" charset="0"/>
              </a:rPr>
              <a:t>Baixos</a:t>
            </a:r>
            <a:r>
              <a:rPr lang="en-US" sz="1700" b="0" i="0" dirty="0">
                <a:solidFill>
                  <a:schemeClr val="tx1"/>
                </a:solidFill>
                <a:effectLst/>
                <a:latin typeface="Comic Sans MS" panose="030F0702030302020204" pitchFamily="66" charset="0"/>
              </a:rPr>
              <a:t> custos e </a:t>
            </a:r>
            <a:r>
              <a:rPr lang="en-US" sz="1700" b="0" i="0" dirty="0" err="1">
                <a:solidFill>
                  <a:schemeClr val="tx1"/>
                </a:solidFill>
                <a:effectLst/>
                <a:latin typeface="Comic Sans MS" panose="030F0702030302020204" pitchFamily="66" charset="0"/>
              </a:rPr>
              <a:t>energia</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limpa</a:t>
            </a:r>
            <a:r>
              <a:rPr lang="en-US" sz="1700" b="0" i="0" dirty="0">
                <a:solidFill>
                  <a:schemeClr val="tx1"/>
                </a:solidFill>
                <a:effectLst/>
                <a:latin typeface="Comic Sans MS" panose="030F0702030302020204" pitchFamily="66" charset="0"/>
              </a:rPr>
              <a:t>, </a:t>
            </a:r>
          </a:p>
          <a:p>
            <a:pPr fontAlgn="base">
              <a:lnSpc>
                <a:spcPct val="150000"/>
              </a:lnSpc>
            </a:pPr>
            <a:r>
              <a:rPr lang="en-US" sz="1700" b="1" i="0" dirty="0">
                <a:solidFill>
                  <a:schemeClr val="tx1"/>
                </a:solidFill>
                <a:effectLst/>
                <a:latin typeface="Comic Sans MS" panose="030F0702030302020204" pitchFamily="66" charset="0"/>
              </a:rPr>
              <a:t>9. </a:t>
            </a:r>
            <a:r>
              <a:rPr lang="pt-PT" sz="1700" b="0" i="0" dirty="0">
                <a:solidFill>
                  <a:schemeClr val="tx1"/>
                </a:solidFill>
                <a:effectLst/>
                <a:latin typeface="Comic Sans MS" panose="030F0702030302020204" pitchFamily="66" charset="0"/>
              </a:rPr>
              <a:t>Inovação e infraestrutura Industrial</a:t>
            </a:r>
            <a:r>
              <a:rPr lang="en-US" sz="1700" b="0" i="0" dirty="0">
                <a:solidFill>
                  <a:schemeClr val="tx1"/>
                </a:solidFill>
                <a:effectLst/>
                <a:latin typeface="Comic Sans MS" panose="030F0702030302020204" pitchFamily="66" charset="0"/>
              </a:rPr>
              <a:t>,</a:t>
            </a:r>
          </a:p>
          <a:p>
            <a:pPr fontAlgn="base">
              <a:lnSpc>
                <a:spcPct val="150000"/>
              </a:lnSpc>
            </a:pPr>
            <a:r>
              <a:rPr lang="en-US" sz="1700" b="1" i="0" dirty="0">
                <a:solidFill>
                  <a:schemeClr val="tx1"/>
                </a:solidFill>
                <a:effectLst/>
                <a:latin typeface="Comic Sans MS" panose="030F0702030302020204" pitchFamily="66" charset="0"/>
              </a:rPr>
              <a:t>11. </a:t>
            </a:r>
            <a:r>
              <a:rPr lang="en-US" sz="1700" b="0" i="0" dirty="0" err="1">
                <a:solidFill>
                  <a:schemeClr val="tx1"/>
                </a:solidFill>
                <a:effectLst/>
                <a:latin typeface="Comic Sans MS" panose="030F0702030302020204" pitchFamily="66" charset="0"/>
              </a:rPr>
              <a:t>Cidades</a:t>
            </a:r>
            <a:r>
              <a:rPr lang="en-US" sz="1700" b="0" i="0" dirty="0">
                <a:solidFill>
                  <a:schemeClr val="tx1"/>
                </a:solidFill>
                <a:effectLst/>
                <a:latin typeface="Comic Sans MS" panose="030F0702030302020204" pitchFamily="66" charset="0"/>
              </a:rPr>
              <a:t> e </a:t>
            </a:r>
            <a:r>
              <a:rPr lang="en-US" sz="1700" b="0" i="0" dirty="0" err="1">
                <a:solidFill>
                  <a:schemeClr val="tx1"/>
                </a:solidFill>
                <a:effectLst/>
                <a:latin typeface="Comic Sans MS" panose="030F0702030302020204" pitchFamily="66" charset="0"/>
              </a:rPr>
              <a:t>comunidades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sustentáveis</a:t>
            </a:r>
            <a:r>
              <a:rPr lang="en-US" sz="1700" b="0" i="0" dirty="0">
                <a:solidFill>
                  <a:schemeClr val="tx1"/>
                </a:solidFill>
                <a:effectLst/>
                <a:latin typeface="Comic Sans MS" panose="030F0702030302020204" pitchFamily="66" charset="0"/>
              </a:rPr>
              <a:t>,</a:t>
            </a:r>
          </a:p>
          <a:p>
            <a:pPr fontAlgn="base">
              <a:lnSpc>
                <a:spcPct val="150000"/>
              </a:lnSpc>
            </a:pPr>
            <a:r>
              <a:rPr lang="en-US" sz="1700" b="1" i="0" dirty="0">
                <a:solidFill>
                  <a:schemeClr val="tx1"/>
                </a:solidFill>
                <a:effectLst/>
                <a:latin typeface="Comic Sans MS" panose="030F0702030302020204" pitchFamily="66" charset="0"/>
              </a:rPr>
              <a:t>12. </a:t>
            </a:r>
            <a:r>
              <a:rPr lang="en-US" sz="1700" b="0" i="0" dirty="0" err="1">
                <a:solidFill>
                  <a:schemeClr val="tx1"/>
                </a:solidFill>
                <a:effectLst/>
                <a:latin typeface="Comic Sans MS" panose="030F0702030302020204" pitchFamily="66" charset="0"/>
              </a:rPr>
              <a:t>Consumo</a:t>
            </a:r>
            <a:r>
              <a:rPr lang="en-US" sz="1700" b="0" i="0" dirty="0">
                <a:solidFill>
                  <a:schemeClr val="tx1"/>
                </a:solidFill>
                <a:effectLst/>
                <a:latin typeface="Comic Sans MS" panose="030F0702030302020204" pitchFamily="66" charset="0"/>
              </a:rPr>
              <a:t> e </a:t>
            </a:r>
            <a:r>
              <a:rPr lang="en-US" sz="1700" b="0" i="0" dirty="0" err="1">
                <a:solidFill>
                  <a:schemeClr val="tx1"/>
                </a:solidFill>
                <a:effectLst/>
                <a:latin typeface="Comic Sans MS" panose="030F0702030302020204" pitchFamily="66" charset="0"/>
              </a:rPr>
              <a:t>Produção</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Responsável</a:t>
            </a:r>
            <a:r>
              <a:rPr lang="en-US" sz="1700" b="0" i="0" dirty="0">
                <a:solidFill>
                  <a:schemeClr val="tx1"/>
                </a:solidFill>
                <a:effectLst/>
                <a:latin typeface="Comic Sans MS" panose="030F0702030302020204" pitchFamily="66" charset="0"/>
              </a:rPr>
              <a:t>, </a:t>
            </a:r>
          </a:p>
          <a:p>
            <a:pPr fontAlgn="base">
              <a:lnSpc>
                <a:spcPct val="150000"/>
              </a:lnSpc>
            </a:pPr>
            <a:r>
              <a:rPr lang="en-US" sz="1700" b="1" i="0" dirty="0">
                <a:solidFill>
                  <a:schemeClr val="tx1"/>
                </a:solidFill>
                <a:effectLst/>
                <a:latin typeface="Comic Sans MS" panose="030F0702030302020204" pitchFamily="66" charset="0"/>
              </a:rPr>
              <a:t>13. </a:t>
            </a:r>
            <a:r>
              <a:rPr lang="en-US" sz="1700" b="0" i="0" dirty="0" err="1">
                <a:solidFill>
                  <a:schemeClr val="tx1"/>
                </a:solidFill>
                <a:effectLst/>
                <a:latin typeface="Comic Sans MS" panose="030F0702030302020204" pitchFamily="66" charset="0"/>
              </a:rPr>
              <a:t>Ação</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climática</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a:solidFill>
                  <a:schemeClr val="tx1"/>
                </a:solidFill>
                <a:effectLst/>
                <a:latin typeface="Comic Sans MS" panose="030F0702030302020204" pitchFamily="66" charset="0"/>
              </a:rPr>
              <a:t>Local: </a:t>
            </a:r>
            <a:r>
              <a:rPr lang="en-US" sz="1700" b="0" i="0" dirty="0" err="1">
                <a:solidFill>
                  <a:schemeClr val="tx1"/>
                </a:solidFill>
                <a:effectLst/>
                <a:latin typeface="Comic Sans MS" panose="030F0702030302020204" pitchFamily="66" charset="0"/>
              </a:rPr>
              <a:t>Estados</a:t>
            </a:r>
            <a:r>
              <a:rPr lang="en-US" sz="1700" b="0" i="0" dirty="0">
                <a:solidFill>
                  <a:schemeClr val="tx1"/>
                </a:solidFill>
                <a:effectLst/>
                <a:latin typeface="Comic Sans MS" panose="030F0702030302020204" pitchFamily="66" charset="0"/>
              </a:rPr>
              <a:t> Unidos da </a:t>
            </a:r>
            <a:r>
              <a:rPr lang="en-US" sz="1700" dirty="0">
                <a:solidFill>
                  <a:schemeClr val="tx1"/>
                </a:solidFill>
                <a:latin typeface="Comic Sans MS" panose="030F0702030302020204" pitchFamily="66" charset="0"/>
              </a:rPr>
              <a:t>A</a:t>
            </a:r>
            <a:r>
              <a:rPr lang="en-US" sz="1700" b="0" i="0" dirty="0">
                <a:solidFill>
                  <a:schemeClr val="tx1"/>
                </a:solidFill>
                <a:effectLst/>
                <a:latin typeface="Comic Sans MS" panose="030F0702030302020204" pitchFamily="66" charset="0"/>
              </a:rPr>
              <a:t>mérica</a:t>
            </a:r>
          </a:p>
          <a:p>
            <a:pPr fontAlgn="base">
              <a:lnSpc>
                <a:spcPct val="150000"/>
              </a:lnSpc>
            </a:pPr>
            <a:r>
              <a:rPr lang="en-US" sz="1700" b="1" i="0" dirty="0" err="1">
                <a:solidFill>
                  <a:schemeClr val="tx1"/>
                </a:solidFill>
                <a:effectLst/>
                <a:latin typeface="Comic Sans MS" panose="030F0702030302020204" pitchFamily="66" charset="0"/>
              </a:rPr>
              <a:t>Programa</a:t>
            </a:r>
            <a:r>
              <a:rPr lang="en-US" sz="1700" b="1" i="0" dirty="0">
                <a:solidFill>
                  <a:schemeClr val="tx1"/>
                </a:solidFill>
                <a:effectLst/>
                <a:latin typeface="Comic Sans MS" panose="030F0702030302020204" pitchFamily="66" charset="0"/>
              </a:rPr>
              <a:t>: </a:t>
            </a:r>
            <a:r>
              <a:rPr lang="en-US" sz="1700" b="1" i="0" dirty="0" err="1">
                <a:solidFill>
                  <a:schemeClr val="tx1"/>
                </a:solidFill>
                <a:effectLst/>
                <a:latin typeface="Comic Sans MS" panose="030F0702030302020204" pitchFamily="66" charset="0"/>
              </a:rPr>
              <a:t>L</a:t>
            </a:r>
            <a:r>
              <a:rPr lang="en-US" sz="1700" dirty="0" err="1">
                <a:solidFill>
                  <a:schemeClr val="tx1"/>
                </a:solidFill>
                <a:latin typeface="Comic Sans MS" panose="030F0702030302020204" pitchFamily="66" charset="0"/>
              </a:rPr>
              <a:t>ançamento</a:t>
            </a:r>
            <a:r>
              <a:rPr lang="en-US" sz="1700" dirty="0">
                <a:solidFill>
                  <a:schemeClr val="tx1"/>
                </a:solidFill>
                <a:latin typeface="Comic Sans MS" panose="030F0702030302020204" pitchFamily="66" charset="0"/>
              </a:rPr>
              <a:t> do </a:t>
            </a:r>
            <a:r>
              <a:rPr lang="en-US" sz="1700" b="0" i="0" dirty="0" err="1">
                <a:solidFill>
                  <a:schemeClr val="tx1"/>
                </a:solidFill>
                <a:effectLst/>
                <a:latin typeface="Comic Sans MS" panose="030F0702030302020204" pitchFamily="66" charset="0"/>
              </a:rPr>
              <a:t>Desafio</a:t>
            </a:r>
            <a:r>
              <a:rPr lang="en-US" sz="1700" b="0" i="0" dirty="0">
                <a:solidFill>
                  <a:schemeClr val="tx1"/>
                </a:solidFill>
                <a:effectLst/>
                <a:latin typeface="Comic Sans MS" panose="030F0702030302020204" pitchFamily="66" charset="0"/>
              </a:rPr>
              <a:t> Global </a:t>
            </a:r>
          </a:p>
          <a:p>
            <a:pPr fontAlgn="base">
              <a:lnSpc>
                <a:spcPct val="150000"/>
              </a:lnSpc>
            </a:pPr>
            <a:r>
              <a:rPr lang="en-US" sz="1700" b="0" i="0" dirty="0">
                <a:solidFill>
                  <a:schemeClr val="tx1"/>
                </a:solidFill>
                <a:effectLst/>
                <a:latin typeface="Comic Sans MS" panose="030F0702030302020204" pitchFamily="66" charset="0"/>
              </a:rPr>
              <a:t>de design, </a:t>
            </a:r>
          </a:p>
          <a:p>
            <a:pPr fontAlgn="base">
              <a:lnSpc>
                <a:spcPct val="150000"/>
              </a:lnSpc>
            </a:pPr>
            <a:r>
              <a:rPr lang="en-US" sz="1700" b="1" i="0" dirty="0">
                <a:solidFill>
                  <a:schemeClr val="tx1"/>
                </a:solidFill>
                <a:effectLst/>
                <a:latin typeface="Comic Sans MS" panose="030F0702030302020204" pitchFamily="66" charset="0"/>
              </a:rPr>
              <a:t>Ano: </a:t>
            </a:r>
            <a:r>
              <a:rPr lang="en-US" sz="1700" b="0" i="0" dirty="0">
                <a:solidFill>
                  <a:schemeClr val="tx1"/>
                </a:solidFill>
                <a:effectLst/>
                <a:latin typeface="Comic Sans MS" panose="030F0702030302020204" pitchFamily="66" charset="0"/>
              </a:rPr>
              <a:t>2019</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pic>
        <p:nvPicPr>
          <p:cNvPr id="21" name="Picture 20" descr="Diagram&#10;&#10;Description automatically generated">
            <a:extLst>
              <a:ext uri="{FF2B5EF4-FFF2-40B4-BE49-F238E27FC236}">
                <a16:creationId xmlns:a16="http://schemas.microsoft.com/office/drawing/2014/main" id="{320DBE44-F077-4EAF-865D-A451B5A020CC}"/>
              </a:ext>
            </a:extLst>
          </p:cNvPr>
          <p:cNvPicPr>
            <a:picLocks noChangeAspect="1"/>
          </p:cNvPicPr>
          <p:nvPr/>
        </p:nvPicPr>
        <p:blipFill rotWithShape="1">
          <a:blip r:embed="rId3">
            <a:extLst>
              <a:ext uri="{28A0092B-C50C-407E-A947-70E740481C1C}">
                <a14:useLocalDpi xmlns:a14="http://schemas.microsoft.com/office/drawing/2010/main" val="0"/>
              </a:ext>
            </a:extLst>
          </a:blip>
          <a:srcRect l="5251" r="4175"/>
          <a:stretch/>
        </p:blipFill>
        <p:spPr>
          <a:xfrm>
            <a:off x="616427" y="1390162"/>
            <a:ext cx="5663752" cy="416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49B418DC-C301-4D4C-96C3-28D99E2CC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088" y="7848515"/>
            <a:ext cx="1080000" cy="1080000"/>
          </a:xfrm>
          <a:prstGeom prst="rect">
            <a:avLst/>
          </a:prstGeom>
        </p:spPr>
      </p:pic>
      <p:sp>
        <p:nvSpPr>
          <p:cNvPr id="9" name="TextBox 8">
            <a:extLst>
              <a:ext uri="{FF2B5EF4-FFF2-40B4-BE49-F238E27FC236}">
                <a16:creationId xmlns:a16="http://schemas.microsoft.com/office/drawing/2014/main" id="{AFE777D5-D2A7-48CA-BAFB-F62832F589B0}"/>
              </a:ext>
            </a:extLst>
          </p:cNvPr>
          <p:cNvSpPr txBox="1"/>
          <p:nvPr/>
        </p:nvSpPr>
        <p:spPr>
          <a:xfrm>
            <a:off x="4481943" y="7563494"/>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094435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chemeClr val="tx1"/>
                </a:solidFill>
                <a:effectLst/>
                <a:latin typeface="Lucida Calligraphy" panose="03010101010101010101" pitchFamily="66" charset="0"/>
              </a:rPr>
              <a:t>D1.Tidal Twister</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59055"/>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1600" b="0" i="0" dirty="0">
                <a:solidFill>
                  <a:schemeClr val="tx1"/>
                </a:solidFill>
                <a:effectLst/>
                <a:latin typeface="Comic Sans MS" panose="030F0702030302020204" pitchFamily="66" charset="0"/>
              </a:rPr>
              <a:t>O </a:t>
            </a:r>
            <a:r>
              <a:rPr lang="en-US" sz="1600" b="1" i="0" dirty="0">
                <a:solidFill>
                  <a:schemeClr val="tx1"/>
                </a:solidFill>
                <a:effectLst/>
                <a:latin typeface="Comic Sans MS" panose="030F0702030302020204" pitchFamily="66" charset="0"/>
              </a:rPr>
              <a:t>Tidal Twister </a:t>
            </a:r>
            <a:r>
              <a:rPr lang="pt-PT" sz="1600" b="0" i="0" dirty="0">
                <a:solidFill>
                  <a:schemeClr val="tx1"/>
                </a:solidFill>
                <a:effectLst/>
                <a:latin typeface="Comic Sans MS" panose="030F0702030302020204" pitchFamily="66" charset="0"/>
              </a:rPr>
              <a:t>procura combater a erosão costeira. Inspirada em manguezais, antílopes com chifres em espiral e vespas de lama, a equipa propôs uma espiral de cimento impressa em 3D ancorada no fundo do mar costeiro, onde reduz a energia das ondas e cria habitat para organismos aquáticos benéficos encontrados em profundidades variadas.</a:t>
            </a:r>
            <a:endParaRPr lang="en-US" sz="1600" b="1" i="0" strike="noStrike" dirty="0">
              <a:solidFill>
                <a:schemeClr val="tx1"/>
              </a:solidFill>
              <a:effectLst/>
              <a:latin typeface="Comic Sans MS" panose="030F0702030302020204" pitchFamily="66" charset="0"/>
            </a:endParaRPr>
          </a:p>
        </p:txBody>
      </p:sp>
      <p:pic>
        <p:nvPicPr>
          <p:cNvPr id="8" name="Picture 7" descr="A close-up of some rocks&#10;&#10;Description automatically generated with low confidence">
            <a:extLst>
              <a:ext uri="{FF2B5EF4-FFF2-40B4-BE49-F238E27FC236}">
                <a16:creationId xmlns:a16="http://schemas.microsoft.com/office/drawing/2014/main" id="{5EA769BA-E8DD-44EC-A9F6-9C16CCBA5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78" y="1390946"/>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070529" cy="307777"/>
              </a:xfrm>
              <a:prstGeom prst="rect">
                <a:avLst/>
              </a:prstGeom>
              <a:noFill/>
            </p:spPr>
            <p:txBody>
              <a:bodyPr wrap="square" rtlCol="0">
                <a:spAutoFit/>
              </a:bodyPr>
              <a:lstStyle/>
              <a:p>
                <a:r>
                  <a:rPr lang="en-US" sz="1400" dirty="0">
                    <a:solidFill>
                      <a:srgbClr val="0070C0"/>
                    </a:solidFill>
                    <a:latin typeface="Lucida Calligraphy" panose="03010101010101010101" pitchFamily="66" charset="0"/>
                  </a:rPr>
                  <a:t>Energia</a:t>
                </a: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497865" y="7059602"/>
              <a:ext cx="834192" cy="415498"/>
            </a:xfrm>
            <a:prstGeom prst="rect">
              <a:avLst/>
            </a:prstGeom>
            <a:noFill/>
          </p:spPr>
          <p:txBody>
            <a:bodyPr wrap="square" rtlCol="0">
              <a:spAutoFit/>
            </a:bodyPr>
            <a:lstStyle/>
            <a:p>
              <a:r>
                <a:rPr lang="en-US" sz="2100" dirty="0">
                  <a:solidFill>
                    <a:srgbClr val="0070C0"/>
                  </a:solidFill>
                  <a:latin typeface="Lucida Calligraphy" panose="03010101010101010101" pitchFamily="66" charset="0"/>
                </a:rPr>
                <a:t>2/10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r>
                  <a:rPr lang="en-US" sz="1400" dirty="0">
                    <a:solidFill>
                      <a:schemeClr val="accent4">
                        <a:lumMod val="75000"/>
                      </a:schemeClr>
                    </a:solidFill>
                    <a:latin typeface="Lucida Calligraphy" panose="03010101010101010101" pitchFamily="66" charset="0"/>
                  </a:rPr>
                  <a:t>Material</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390409" y="7785019"/>
              <a:ext cx="921854" cy="415498"/>
            </a:xfrm>
            <a:prstGeom prst="rect">
              <a:avLst/>
            </a:prstGeom>
            <a:noFill/>
          </p:spPr>
          <p:txBody>
            <a:bodyPr wrap="square" rtlCol="0">
              <a:spAutoFit/>
            </a:bodyPr>
            <a:lstStyle/>
            <a:p>
              <a:r>
                <a:rPr lang="en-US" sz="2100" dirty="0">
                  <a:solidFill>
                    <a:schemeClr val="accent4">
                      <a:lumMod val="75000"/>
                    </a:schemeClr>
                  </a:solidFill>
                  <a:latin typeface="Lucida Calligraphy" panose="03010101010101010101" pitchFamily="66" charset="0"/>
                </a:rPr>
                <a:t>10/10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r>
                  <a:rPr lang="en-US" sz="1400" dirty="0" err="1">
                    <a:solidFill>
                      <a:schemeClr val="tx1">
                        <a:lumMod val="50000"/>
                        <a:lumOff val="50000"/>
                      </a:schemeClr>
                    </a:solidFill>
                    <a:latin typeface="Lucida Calligraphy" panose="03010101010101010101" pitchFamily="66" charset="0"/>
                  </a:rPr>
                  <a:t>Informaçaõ</a:t>
                </a:r>
                <a:endParaRPr lang="en-US" sz="1400" dirty="0">
                  <a:solidFill>
                    <a:schemeClr val="tx1">
                      <a:lumMod val="50000"/>
                      <a:lumOff val="50000"/>
                    </a:schemeClr>
                  </a:solidFill>
                  <a:latin typeface="Lucida Calligraphy" panose="03010101010101010101" pitchFamily="66" charset="0"/>
                </a:endParaRP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506758" y="8521092"/>
              <a:ext cx="921854" cy="415498"/>
            </a:xfrm>
            <a:prstGeom prst="rect">
              <a:avLst/>
            </a:prstGeom>
            <a:noFill/>
          </p:spPr>
          <p:txBody>
            <a:bodyPr wrap="square" rtlCol="0">
              <a:spAutoFit/>
            </a:bodyPr>
            <a:lstStyle/>
            <a:p>
              <a:r>
                <a:rPr lang="en-US" sz="2100" dirty="0">
                  <a:solidFill>
                    <a:schemeClr val="tx1">
                      <a:lumMod val="50000"/>
                      <a:lumOff val="50000"/>
                    </a:schemeClr>
                  </a:solidFill>
                  <a:latin typeface="Lucida Calligraphy" panose="03010101010101010101" pitchFamily="66" charset="0"/>
                </a:rPr>
                <a:t>9/10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427046" cy="307777"/>
              </a:xfrm>
              <a:prstGeom prst="rect">
                <a:avLst/>
              </a:prstGeom>
              <a:noFill/>
            </p:spPr>
            <p:txBody>
              <a:bodyPr wrap="square" rtlCol="0">
                <a:spAutoFit/>
              </a:bodyPr>
              <a:lstStyle/>
              <a:p>
                <a:r>
                  <a:rPr lang="en-US" sz="1400" dirty="0" err="1">
                    <a:solidFill>
                      <a:srgbClr val="00B050"/>
                    </a:solidFill>
                    <a:latin typeface="Lucida Calligraphy" panose="03010101010101010101" pitchFamily="66" charset="0"/>
                  </a:rPr>
                  <a:t>Reciclagem</a:t>
                </a:r>
                <a:endParaRPr lang="en-US" sz="1400" dirty="0">
                  <a:solidFill>
                    <a:srgbClr val="00B050"/>
                  </a:solidFill>
                  <a:latin typeface="Lucida Calligraphy" panose="03010101010101010101" pitchFamily="66" charset="0"/>
                </a:endParaRP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501768" y="7776404"/>
              <a:ext cx="765544" cy="415498"/>
            </a:xfrm>
            <a:prstGeom prst="rect">
              <a:avLst/>
            </a:prstGeom>
            <a:noFill/>
          </p:spPr>
          <p:txBody>
            <a:bodyPr wrap="square" rtlCol="0">
              <a:spAutoFit/>
            </a:bodyPr>
            <a:lstStyle/>
            <a:p>
              <a:r>
                <a:rPr lang="en-US" sz="2100" dirty="0">
                  <a:solidFill>
                    <a:srgbClr val="00B050"/>
                  </a:solidFill>
                  <a:latin typeface="Lucida Calligraphy" panose="03010101010101010101" pitchFamily="66" charset="0"/>
                </a:rPr>
                <a:t>7/10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r>
                  <a:rPr lang="en-US" sz="1400" dirty="0">
                    <a:solidFill>
                      <a:srgbClr val="7030A0"/>
                    </a:solidFill>
                    <a:latin typeface="Lucida Calligraphy" panose="03010101010101010101" pitchFamily="66" charset="0"/>
                  </a:rPr>
                  <a:t>Cooperação</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rtlCol="0">
              <a:spAutoFit/>
            </a:bodyPr>
            <a:lstStyle/>
            <a:p>
              <a:r>
                <a:rPr lang="en-US" sz="2100" dirty="0">
                  <a:solidFill>
                    <a:srgbClr val="7030A0"/>
                  </a:solidFill>
                  <a:latin typeface="Lucida Calligraphy" panose="03010101010101010101" pitchFamily="66" charset="0"/>
                </a:rPr>
                <a:t>6/10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r>
                  <a:rPr lang="en-US" sz="1400" dirty="0" err="1">
                    <a:solidFill>
                      <a:srgbClr val="C00000"/>
                    </a:solidFill>
                    <a:latin typeface="Lucida Calligraphy" panose="03010101010101010101" pitchFamily="66" charset="0"/>
                  </a:rPr>
                  <a:t>Optimização</a:t>
                </a:r>
                <a:endParaRPr lang="en-US" sz="1400" dirty="0">
                  <a:solidFill>
                    <a:srgbClr val="C00000"/>
                  </a:solidFill>
                  <a:latin typeface="Lucida Calligraphy" panose="03010101010101010101" pitchFamily="66" charset="0"/>
                </a:endParaRP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rtlCol="0">
              <a:spAutoFit/>
            </a:bodyPr>
            <a:lstStyle/>
            <a:p>
              <a:r>
                <a:rPr lang="en-US" sz="2100" dirty="0">
                  <a:solidFill>
                    <a:srgbClr val="C00000"/>
                  </a:solidFill>
                  <a:latin typeface="Lucida Calligraphy" panose="03010101010101010101" pitchFamily="66" charset="0"/>
                </a:rPr>
                <a:t>9/10</a:t>
              </a:r>
            </a:p>
          </p:txBody>
        </p:sp>
      </p:grpSp>
    </p:spTree>
    <p:extLst>
      <p:ext uri="{BB962C8B-B14F-4D97-AF65-F5344CB8AC3E}">
        <p14:creationId xmlns:p14="http://schemas.microsoft.com/office/powerpoint/2010/main" val="3781686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chemeClr val="tx1"/>
                </a:solidFill>
                <a:effectLst/>
                <a:latin typeface="Lucida Calligraphy" panose="03010101010101010101" pitchFamily="66" charset="0"/>
              </a:rPr>
              <a:t>D1.Tidal Twister (</a:t>
            </a:r>
            <a:r>
              <a:rPr lang="en-US" sz="2400" b="1" i="0" strike="noStrike" dirty="0" err="1">
                <a:solidFill>
                  <a:schemeClr val="tx1"/>
                </a:solidFill>
                <a:effectLst/>
                <a:latin typeface="Lucida Calligraphy" panose="03010101010101010101" pitchFamily="66" charset="0"/>
              </a:rPr>
              <a:t>Prototipo</a:t>
            </a:r>
            <a:r>
              <a:rPr lang="en-US" sz="2400" b="1" i="0" strike="noStrike" dirty="0">
                <a:solidFill>
                  <a:schemeClr val="tx1"/>
                </a:solidFill>
                <a:effectLst/>
                <a:latin typeface="Lucida Calligraphy" panose="03010101010101010101" pitchFamily="66" charset="0"/>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06601" y="5424641"/>
            <a:ext cx="6003407" cy="19991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50000"/>
              </a:lnSpc>
            </a:pPr>
            <a:r>
              <a:rPr lang="en-US" sz="1700" b="1" i="0" dirty="0">
                <a:solidFill>
                  <a:schemeClr val="tx1"/>
                </a:solidFill>
                <a:effectLst/>
                <a:latin typeface="Comic Sans MS" panose="030F0702030302020204" pitchFamily="66" charset="0"/>
              </a:rPr>
              <a:t>Nome do projeto: </a:t>
            </a:r>
            <a:r>
              <a:rPr lang="en-US" sz="1700" b="0" i="0" dirty="0">
                <a:solidFill>
                  <a:schemeClr val="tx1"/>
                </a:solidFill>
                <a:effectLst/>
                <a:latin typeface="Comic Sans MS" panose="030F0702030302020204" pitchFamily="66" charset="0"/>
              </a:rPr>
              <a:t>Tidal Twister</a:t>
            </a:r>
          </a:p>
          <a:p>
            <a:pPr algn="ctr" fontAlgn="base">
              <a:lnSpc>
                <a:spcPct val="150000"/>
              </a:lnSpc>
            </a:pPr>
            <a:r>
              <a:rPr lang="en-US" sz="1700" b="1" i="0" dirty="0">
                <a:solidFill>
                  <a:schemeClr val="tx1"/>
                </a:solidFill>
                <a:effectLst/>
                <a:latin typeface="Comic Sans MS" panose="030F0702030302020204" pitchFamily="66" charset="0"/>
              </a:rPr>
              <a:t>SDG: 13. </a:t>
            </a:r>
            <a:r>
              <a:rPr lang="en-US" sz="1700" b="0" i="0" dirty="0" err="1">
                <a:solidFill>
                  <a:schemeClr val="tx1"/>
                </a:solidFill>
                <a:effectLst/>
                <a:latin typeface="Comic Sans MS" panose="030F0702030302020204" pitchFamily="66" charset="0"/>
              </a:rPr>
              <a:t>Ação</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Climática</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a:solidFill>
                  <a:schemeClr val="tx1"/>
                </a:solidFill>
                <a:effectLst/>
                <a:latin typeface="Comic Sans MS" panose="030F0702030302020204" pitchFamily="66" charset="0"/>
              </a:rPr>
              <a:t>Local: </a:t>
            </a:r>
            <a:r>
              <a:rPr lang="en-US" sz="1700" b="0" i="0" dirty="0" err="1">
                <a:solidFill>
                  <a:schemeClr val="tx1"/>
                </a:solidFill>
                <a:effectLst/>
                <a:latin typeface="Comic Sans MS" panose="030F0702030302020204" pitchFamily="66" charset="0"/>
              </a:rPr>
              <a:t>Estados</a:t>
            </a:r>
            <a:r>
              <a:rPr lang="en-US" sz="1700" b="0" i="0" dirty="0">
                <a:solidFill>
                  <a:schemeClr val="tx1"/>
                </a:solidFill>
                <a:effectLst/>
                <a:latin typeface="Comic Sans MS" panose="030F0702030302020204" pitchFamily="66" charset="0"/>
              </a:rPr>
              <a:t> Unidos da América</a:t>
            </a:r>
          </a:p>
          <a:p>
            <a:pPr algn="ctr" fontAlgn="base">
              <a:lnSpc>
                <a:spcPct val="150000"/>
              </a:lnSpc>
            </a:pPr>
            <a:r>
              <a:rPr lang="en-US" sz="1700" b="1" i="0" dirty="0" err="1">
                <a:solidFill>
                  <a:schemeClr val="tx1"/>
                </a:solidFill>
                <a:effectLst/>
                <a:latin typeface="Comic Sans MS" panose="030F0702030302020204" pitchFamily="66" charset="0"/>
              </a:rPr>
              <a:t>Programa</a:t>
            </a:r>
            <a:r>
              <a:rPr lang="en-US" sz="1700" b="1"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Desafio</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Jovem</a:t>
            </a:r>
            <a:r>
              <a:rPr lang="en-US" sz="1700" b="0" i="0" dirty="0">
                <a:solidFill>
                  <a:schemeClr val="tx1"/>
                </a:solidFill>
                <a:effectLst/>
                <a:latin typeface="Comic Sans MS" panose="030F0702030302020204" pitchFamily="66" charset="0"/>
              </a:rPr>
              <a:t> de design</a:t>
            </a:r>
          </a:p>
          <a:p>
            <a:pPr algn="ctr" fontAlgn="base">
              <a:lnSpc>
                <a:spcPct val="150000"/>
              </a:lnSpc>
            </a:pPr>
            <a:r>
              <a:rPr lang="en-US" sz="1700" b="1" dirty="0">
                <a:solidFill>
                  <a:schemeClr val="tx1"/>
                </a:solidFill>
                <a:latin typeface="Comic Sans MS" panose="030F0702030302020204" pitchFamily="66" charset="0"/>
              </a:rPr>
              <a:t>Ano</a:t>
            </a:r>
            <a:r>
              <a:rPr lang="en-US" sz="1700" b="1" i="0" dirty="0">
                <a:solidFill>
                  <a:schemeClr val="tx1"/>
                </a:solidFill>
                <a:effectLst/>
                <a:latin typeface="Comic Sans MS" panose="030F0702030302020204" pitchFamily="66" charset="0"/>
              </a:rPr>
              <a:t>: </a:t>
            </a:r>
            <a:r>
              <a:rPr lang="en-US" sz="1700" b="0" i="0" dirty="0">
                <a:solidFill>
                  <a:schemeClr val="tx1"/>
                </a:solidFill>
                <a:effectLst/>
                <a:latin typeface="Comic Sans MS" panose="030F0702030302020204" pitchFamily="66" charset="0"/>
              </a:rPr>
              <a:t>2021</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pic>
        <p:nvPicPr>
          <p:cNvPr id="21" name="Picture 20" descr="A picture containing metalware&#10;&#10;Description automatically generated">
            <a:extLst>
              <a:ext uri="{FF2B5EF4-FFF2-40B4-BE49-F238E27FC236}">
                <a16:creationId xmlns:a16="http://schemas.microsoft.com/office/drawing/2014/main" id="{C3A5401B-D068-449E-93B9-6B2E56290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08" y="1398262"/>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B55FAA18-0BBF-46F6-AA1C-C8BE8C965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424" y="7683886"/>
            <a:ext cx="1080000" cy="1080000"/>
          </a:xfrm>
          <a:prstGeom prst="rect">
            <a:avLst/>
          </a:prstGeom>
        </p:spPr>
      </p:pic>
      <p:sp>
        <p:nvSpPr>
          <p:cNvPr id="9" name="TextBox 8">
            <a:extLst>
              <a:ext uri="{FF2B5EF4-FFF2-40B4-BE49-F238E27FC236}">
                <a16:creationId xmlns:a16="http://schemas.microsoft.com/office/drawing/2014/main" id="{65E84232-D4C9-42AF-8899-EFB161AB43BB}"/>
              </a:ext>
            </a:extLst>
          </p:cNvPr>
          <p:cNvSpPr txBox="1"/>
          <p:nvPr/>
        </p:nvSpPr>
        <p:spPr>
          <a:xfrm>
            <a:off x="2333125" y="8768336"/>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368971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604768" y="660479"/>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chemeClr val="tx1"/>
                </a:solidFill>
                <a:effectLst/>
                <a:latin typeface="Lucida Calligraphy" panose="03010101010101010101" pitchFamily="66" charset="0"/>
              </a:rPr>
              <a:t>E1. </a:t>
            </a:r>
            <a:r>
              <a:rPr lang="en-US" sz="2400" b="1" i="0" strike="noStrike" dirty="0" err="1">
                <a:solidFill>
                  <a:schemeClr val="tx1"/>
                </a:solidFill>
                <a:effectLst/>
                <a:latin typeface="Lucida Calligraphy" panose="03010101010101010101" pitchFamily="66" charset="0"/>
              </a:rPr>
              <a:t>Fluxo</a:t>
            </a:r>
            <a:r>
              <a:rPr lang="en-US" sz="2400" b="1" i="0" strike="noStrike" dirty="0">
                <a:solidFill>
                  <a:schemeClr val="tx1"/>
                </a:solidFill>
                <a:effectLst/>
                <a:latin typeface="Lucida Calligraphy" panose="03010101010101010101" pitchFamily="66" charset="0"/>
              </a:rPr>
              <a:t> de </a:t>
            </a:r>
            <a:r>
              <a:rPr lang="en-US" sz="2400" b="1" i="0" strike="noStrike" dirty="0" err="1">
                <a:solidFill>
                  <a:schemeClr val="tx1"/>
                </a:solidFill>
                <a:effectLst/>
                <a:latin typeface="Lucida Calligraphy" panose="03010101010101010101" pitchFamily="66" charset="0"/>
              </a:rPr>
              <a:t>contrafortes</a:t>
            </a:r>
            <a:endParaRPr lang="en-US" sz="2400" b="1" i="0" strike="noStrike" dirty="0">
              <a:solidFill>
                <a:schemeClr val="tx1"/>
              </a:solidFill>
              <a:effectLst/>
              <a:latin typeface="Lucida Calligraphy" panose="03010101010101010101" pitchFamily="66" charset="0"/>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78105"/>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1600" b="0" i="0" dirty="0">
                <a:solidFill>
                  <a:srgbClr val="002060"/>
                </a:solidFill>
                <a:effectLst/>
                <a:latin typeface="Comic Sans MS" panose="030F0702030302020204" pitchFamily="66" charset="0"/>
              </a:rPr>
              <a:t>A </a:t>
            </a:r>
            <a:r>
              <a:rPr lang="en-US" sz="1600" b="0" i="0" dirty="0" err="1">
                <a:solidFill>
                  <a:srgbClr val="002060"/>
                </a:solidFill>
                <a:effectLst/>
                <a:latin typeface="Comic Sans MS" panose="030F0702030302020204" pitchFamily="66" charset="0"/>
              </a:rPr>
              <a:t>equipa</a:t>
            </a:r>
            <a:r>
              <a:rPr lang="en-US" sz="1600" b="0" i="0" dirty="0">
                <a:solidFill>
                  <a:srgbClr val="002060"/>
                </a:solidFill>
                <a:effectLst/>
                <a:latin typeface="Comic Sans MS" panose="030F0702030302020204" pitchFamily="66" charset="0"/>
              </a:rPr>
              <a:t> </a:t>
            </a:r>
            <a:r>
              <a:rPr lang="en-US" sz="1600" b="1" i="0" dirty="0" err="1">
                <a:solidFill>
                  <a:srgbClr val="002060"/>
                </a:solidFill>
                <a:effectLst/>
                <a:latin typeface="Comic Sans MS" panose="030F0702030302020204" pitchFamily="66" charset="0"/>
              </a:rPr>
              <a:t>Fluxo</a:t>
            </a:r>
            <a:r>
              <a:rPr lang="en-US" sz="1600" b="1" i="0" dirty="0">
                <a:solidFill>
                  <a:srgbClr val="002060"/>
                </a:solidFill>
                <a:effectLst/>
                <a:latin typeface="Comic Sans MS" panose="030F0702030302020204" pitchFamily="66" charset="0"/>
              </a:rPr>
              <a:t> de </a:t>
            </a:r>
            <a:r>
              <a:rPr lang="en-US" sz="1600" b="1" i="0" dirty="0" err="1">
                <a:solidFill>
                  <a:srgbClr val="002060"/>
                </a:solidFill>
                <a:effectLst/>
                <a:latin typeface="Comic Sans MS" panose="030F0702030302020204" pitchFamily="66" charset="0"/>
              </a:rPr>
              <a:t>contrafortes</a:t>
            </a:r>
            <a:r>
              <a:rPr lang="en-US" sz="1600" b="1" i="0" dirty="0">
                <a:solidFill>
                  <a:srgbClr val="002060"/>
                </a:solidFill>
                <a:effectLst/>
                <a:latin typeface="Comic Sans MS" panose="030F0702030302020204" pitchFamily="66" charset="0"/>
              </a:rPr>
              <a:t> </a:t>
            </a:r>
            <a:r>
              <a:rPr lang="pt-PT" sz="1600" b="0" i="0" dirty="0">
                <a:solidFill>
                  <a:srgbClr val="002060"/>
                </a:solidFill>
                <a:effectLst/>
                <a:latin typeface="Comic Sans MS" panose="030F0702030302020204" pitchFamily="66" charset="0"/>
              </a:rPr>
              <a:t>projetou uma máscara inspirada na natureza que pode ser usada ao ar livre em dias cobertos de fumo ou nebulosidade. Eles analisaram as estratégias de captura de partículas de abelhas, cílios e pêlos do nariz de mamíferos e estigmas de flores para projetar uma superfície que pode capturar pequenas partículas de fumaça</a:t>
            </a:r>
            <a:r>
              <a:rPr lang="en-US" sz="1600" b="0" i="0" dirty="0">
                <a:solidFill>
                  <a:srgbClr val="002060"/>
                </a:solidFill>
                <a:effectLst/>
                <a:latin typeface="Comic Sans MS" panose="030F0702030302020204" pitchFamily="66" charset="0"/>
              </a:rPr>
              <a:t>.</a:t>
            </a:r>
            <a:endParaRPr lang="en-US" sz="1600" b="1" i="0" strike="noStrike" dirty="0">
              <a:solidFill>
                <a:srgbClr val="002060"/>
              </a:solidFill>
              <a:effectLst/>
              <a:latin typeface="Comic Sans MS" panose="030F0702030302020204" pitchFamily="66" charset="0"/>
            </a:endParaRPr>
          </a:p>
        </p:txBody>
      </p:sp>
      <p:pic>
        <p:nvPicPr>
          <p:cNvPr id="6" name="Picture 5" descr="A bee on a flower&#10;&#10;Description automatically generated">
            <a:extLst>
              <a:ext uri="{FF2B5EF4-FFF2-40B4-BE49-F238E27FC236}">
                <a16:creationId xmlns:a16="http://schemas.microsoft.com/office/drawing/2014/main" id="{8F2F2EA6-1BB0-4E5E-818B-B52F36CE3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3" y="1430980"/>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191401" cy="307777"/>
              </a:xfrm>
              <a:prstGeom prst="rect">
                <a:avLst/>
              </a:prstGeom>
              <a:noFill/>
            </p:spPr>
            <p:txBody>
              <a:bodyPr wrap="square" rtlCol="0">
                <a:spAutoFit/>
              </a:bodyPr>
              <a:lstStyle/>
              <a:p>
                <a:r>
                  <a:rPr lang="en-US" sz="1400" dirty="0">
                    <a:solidFill>
                      <a:srgbClr val="0070C0"/>
                    </a:solidFill>
                    <a:latin typeface="Lucida Calligraphy" panose="03010101010101010101" pitchFamily="66" charset="0"/>
                  </a:rPr>
                  <a:t>Energia</a:t>
                </a: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80816" y="7059602"/>
              <a:ext cx="807447" cy="415498"/>
            </a:xfrm>
            <a:prstGeom prst="rect">
              <a:avLst/>
            </a:prstGeom>
            <a:noFill/>
          </p:spPr>
          <p:txBody>
            <a:bodyPr wrap="square" rtlCol="0">
              <a:spAutoFit/>
            </a:bodyPr>
            <a:lstStyle/>
            <a:p>
              <a:r>
                <a:rPr lang="en-US" sz="2100" dirty="0">
                  <a:solidFill>
                    <a:srgbClr val="0070C0"/>
                  </a:solidFill>
                  <a:latin typeface="Lucida Calligraphy" panose="03010101010101010101" pitchFamily="66" charset="0"/>
                </a:rPr>
                <a:t>2/10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r>
                  <a:rPr lang="en-US" sz="1400" dirty="0">
                    <a:solidFill>
                      <a:schemeClr val="accent4">
                        <a:lumMod val="75000"/>
                      </a:schemeClr>
                    </a:solidFill>
                    <a:latin typeface="Lucida Calligraphy" panose="03010101010101010101" pitchFamily="66" charset="0"/>
                  </a:rPr>
                  <a:t>Material</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460184" y="7783053"/>
              <a:ext cx="922562" cy="415498"/>
            </a:xfrm>
            <a:prstGeom prst="rect">
              <a:avLst/>
            </a:prstGeom>
            <a:noFill/>
          </p:spPr>
          <p:txBody>
            <a:bodyPr wrap="square" rtlCol="0">
              <a:spAutoFit/>
            </a:bodyPr>
            <a:lstStyle/>
            <a:p>
              <a:r>
                <a:rPr lang="en-US" sz="2100" dirty="0">
                  <a:solidFill>
                    <a:schemeClr val="accent4">
                      <a:lumMod val="75000"/>
                    </a:schemeClr>
                  </a:solidFill>
                  <a:latin typeface="Lucida Calligraphy" panose="03010101010101010101" pitchFamily="66" charset="0"/>
                </a:rPr>
                <a:t>10/10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r>
                  <a:rPr lang="en-US" sz="1400" dirty="0" err="1">
                    <a:solidFill>
                      <a:schemeClr val="tx1">
                        <a:lumMod val="50000"/>
                        <a:lumOff val="50000"/>
                      </a:schemeClr>
                    </a:solidFill>
                    <a:latin typeface="Lucida Calligraphy" panose="03010101010101010101" pitchFamily="66" charset="0"/>
                  </a:rPr>
                  <a:t>Informação</a:t>
                </a:r>
                <a:endParaRPr lang="en-US" sz="1400" dirty="0">
                  <a:solidFill>
                    <a:schemeClr val="tx1">
                      <a:lumMod val="50000"/>
                      <a:lumOff val="50000"/>
                    </a:schemeClr>
                  </a:solidFill>
                  <a:latin typeface="Lucida Calligraphy" panose="03010101010101010101" pitchFamily="66" charset="0"/>
                </a:endParaRP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536384" y="8524023"/>
              <a:ext cx="765544" cy="415498"/>
            </a:xfrm>
            <a:prstGeom prst="rect">
              <a:avLst/>
            </a:prstGeom>
            <a:noFill/>
          </p:spPr>
          <p:txBody>
            <a:bodyPr wrap="square" rtlCol="0">
              <a:spAutoFit/>
            </a:bodyPr>
            <a:lstStyle/>
            <a:p>
              <a:r>
                <a:rPr lang="en-US" sz="2100" dirty="0">
                  <a:solidFill>
                    <a:schemeClr val="tx1">
                      <a:lumMod val="50000"/>
                      <a:lumOff val="50000"/>
                    </a:schemeClr>
                  </a:solidFill>
                  <a:latin typeface="Lucida Calligraphy" panose="03010101010101010101" pitchFamily="66" charset="0"/>
                </a:rPr>
                <a:t>5/10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399833" cy="307777"/>
              </a:xfrm>
              <a:prstGeom prst="rect">
                <a:avLst/>
              </a:prstGeom>
              <a:noFill/>
            </p:spPr>
            <p:txBody>
              <a:bodyPr wrap="square" rtlCol="0">
                <a:spAutoFit/>
              </a:bodyPr>
              <a:lstStyle/>
              <a:p>
                <a:r>
                  <a:rPr lang="en-US" sz="1400" dirty="0" err="1">
                    <a:solidFill>
                      <a:srgbClr val="00B050"/>
                    </a:solidFill>
                    <a:latin typeface="Lucida Calligraphy" panose="03010101010101010101" pitchFamily="66" charset="0"/>
                  </a:rPr>
                  <a:t>Reciclagem</a:t>
                </a:r>
                <a:endParaRPr lang="en-US" sz="1400" dirty="0">
                  <a:solidFill>
                    <a:srgbClr val="00B050"/>
                  </a:solidFill>
                  <a:latin typeface="Lucida Calligraphy" panose="03010101010101010101" pitchFamily="66" charset="0"/>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74555" y="7776404"/>
              <a:ext cx="792757" cy="415498"/>
            </a:xfrm>
            <a:prstGeom prst="rect">
              <a:avLst/>
            </a:prstGeom>
            <a:noFill/>
          </p:spPr>
          <p:txBody>
            <a:bodyPr wrap="square" rtlCol="0">
              <a:spAutoFit/>
            </a:bodyPr>
            <a:lstStyle/>
            <a:p>
              <a:r>
                <a:rPr lang="en-US" sz="2100" dirty="0">
                  <a:solidFill>
                    <a:srgbClr val="00B050"/>
                  </a:solidFill>
                  <a:latin typeface="Lucida Calligraphy" panose="03010101010101010101" pitchFamily="66" charset="0"/>
                </a:rPr>
                <a:t>9/10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075362" cy="720000"/>
            <a:chOff x="391355" y="8346977"/>
            <a:chExt cx="3075362"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r>
                  <a:rPr lang="en-US" sz="1400" dirty="0">
                    <a:solidFill>
                      <a:srgbClr val="7030A0"/>
                    </a:solidFill>
                    <a:latin typeface="Lucida Calligraphy" panose="03010101010101010101" pitchFamily="66" charset="0"/>
                  </a:rPr>
                  <a:t>Cooperação</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41313" y="8498502"/>
              <a:ext cx="1025404" cy="415498"/>
            </a:xfrm>
            <a:prstGeom prst="rect">
              <a:avLst/>
            </a:prstGeom>
            <a:noFill/>
          </p:spPr>
          <p:txBody>
            <a:bodyPr wrap="square" rtlCol="0">
              <a:spAutoFit/>
            </a:bodyPr>
            <a:lstStyle/>
            <a:p>
              <a:r>
                <a:rPr lang="en-US" sz="2100" dirty="0">
                  <a:solidFill>
                    <a:srgbClr val="7030A0"/>
                  </a:solidFill>
                  <a:latin typeface="Lucida Calligraphy" panose="03010101010101010101" pitchFamily="66" charset="0"/>
                </a:rPr>
                <a:t>9/10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r>
                  <a:rPr lang="en-US" sz="1400" dirty="0" err="1">
                    <a:solidFill>
                      <a:srgbClr val="C00000"/>
                    </a:solidFill>
                    <a:latin typeface="Lucida Calligraphy" panose="03010101010101010101" pitchFamily="66" charset="0"/>
                  </a:rPr>
                  <a:t>Optimização</a:t>
                </a:r>
                <a:endParaRPr lang="en-US" sz="1400" dirty="0">
                  <a:solidFill>
                    <a:srgbClr val="C00000"/>
                  </a:solidFill>
                  <a:latin typeface="Lucida Calligraphy" panose="03010101010101010101" pitchFamily="66" charset="0"/>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80296" y="7060158"/>
              <a:ext cx="765544" cy="415498"/>
            </a:xfrm>
            <a:prstGeom prst="rect">
              <a:avLst/>
            </a:prstGeom>
            <a:noFill/>
          </p:spPr>
          <p:txBody>
            <a:bodyPr wrap="square" rtlCol="0">
              <a:spAutoFit/>
            </a:bodyPr>
            <a:lstStyle/>
            <a:p>
              <a:r>
                <a:rPr lang="en-US" sz="2100" dirty="0">
                  <a:solidFill>
                    <a:srgbClr val="C00000"/>
                  </a:solidFill>
                  <a:latin typeface="Lucida Calligraphy" panose="03010101010101010101" pitchFamily="66" charset="0"/>
                </a:rPr>
                <a:t>7/10</a:t>
              </a:r>
            </a:p>
          </p:txBody>
        </p:sp>
      </p:grpSp>
    </p:spTree>
    <p:extLst>
      <p:ext uri="{BB962C8B-B14F-4D97-AF65-F5344CB8AC3E}">
        <p14:creationId xmlns:p14="http://schemas.microsoft.com/office/powerpoint/2010/main" val="828967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3"/>
            <a:ext cx="5723898" cy="803253"/>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chemeClr val="tx1"/>
                </a:solidFill>
                <a:effectLst/>
                <a:latin typeface="Lucida Calligraphy" panose="03010101010101010101" pitchFamily="66" charset="0"/>
              </a:rPr>
              <a:t>E1.Fluxo de </a:t>
            </a:r>
            <a:r>
              <a:rPr lang="en-US" sz="2400" b="1" i="0" strike="noStrike" dirty="0" err="1">
                <a:solidFill>
                  <a:schemeClr val="tx1"/>
                </a:solidFill>
                <a:effectLst/>
                <a:latin typeface="Lucida Calligraphy" panose="03010101010101010101" pitchFamily="66" charset="0"/>
              </a:rPr>
              <a:t>Contrafortes</a:t>
            </a:r>
            <a:r>
              <a:rPr lang="en-US" sz="2400" b="1" i="0" strike="noStrike" dirty="0">
                <a:solidFill>
                  <a:schemeClr val="tx1"/>
                </a:solidFill>
                <a:effectLst/>
                <a:latin typeface="Lucida Calligraphy" panose="03010101010101010101" pitchFamily="66" charset="0"/>
              </a:rPr>
              <a:t>(</a:t>
            </a:r>
            <a:r>
              <a:rPr lang="en-US" sz="2400" b="1" i="0" strike="noStrike" dirty="0" err="1">
                <a:solidFill>
                  <a:schemeClr val="tx1"/>
                </a:solidFill>
                <a:effectLst/>
                <a:latin typeface="Lucida Calligraphy" panose="03010101010101010101" pitchFamily="66" charset="0"/>
              </a:rPr>
              <a:t>Prototipo</a:t>
            </a:r>
            <a:r>
              <a:rPr lang="en-US" sz="2400" b="1" i="0" strike="noStrike" dirty="0">
                <a:solidFill>
                  <a:schemeClr val="tx1"/>
                </a:solidFill>
                <a:effectLst/>
                <a:latin typeface="Lucida Calligraphy" panose="03010101010101010101" pitchFamily="66" charset="0"/>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50064"/>
            <a:ext cx="6003407" cy="2203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50000"/>
              </a:lnSpc>
            </a:pPr>
            <a:r>
              <a:rPr lang="en-US" sz="1700" b="1" i="0" dirty="0">
                <a:solidFill>
                  <a:schemeClr val="tx1"/>
                </a:solidFill>
                <a:effectLst/>
                <a:latin typeface="Comic Sans MS" panose="030F0702030302020204" pitchFamily="66" charset="0"/>
              </a:rPr>
              <a:t>Nome do projeto: </a:t>
            </a:r>
            <a:r>
              <a:rPr lang="en-US" sz="1700" b="0" i="0" dirty="0" err="1">
                <a:solidFill>
                  <a:schemeClr val="tx1"/>
                </a:solidFill>
                <a:effectLst/>
                <a:latin typeface="Comic Sans MS" panose="030F0702030302020204" pitchFamily="66" charset="0"/>
              </a:rPr>
              <a:t>Fluxo</a:t>
            </a:r>
            <a:r>
              <a:rPr lang="en-US" sz="1700" b="0" i="0" dirty="0">
                <a:solidFill>
                  <a:schemeClr val="tx1"/>
                </a:solidFill>
                <a:effectLst/>
                <a:latin typeface="Comic Sans MS" panose="030F0702030302020204" pitchFamily="66" charset="0"/>
              </a:rPr>
              <a:t> de </a:t>
            </a:r>
            <a:r>
              <a:rPr lang="en-US" sz="1700" b="0" i="0" dirty="0" err="1">
                <a:solidFill>
                  <a:schemeClr val="tx1"/>
                </a:solidFill>
                <a:effectLst/>
                <a:latin typeface="Comic Sans MS" panose="030F0702030302020204" pitchFamily="66" charset="0"/>
              </a:rPr>
              <a:t>Contrafortes</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a:solidFill>
                  <a:schemeClr val="tx1"/>
                </a:solidFill>
                <a:effectLst/>
                <a:latin typeface="Comic Sans MS" panose="030F0702030302020204" pitchFamily="66" charset="0"/>
              </a:rPr>
              <a:t>SDG: </a:t>
            </a:r>
            <a:r>
              <a:rPr lang="en-US" sz="1700" b="0" i="0" dirty="0">
                <a:solidFill>
                  <a:schemeClr val="tx1"/>
                </a:solidFill>
                <a:effectLst/>
                <a:latin typeface="Comic Sans MS" panose="030F0702030302020204" pitchFamily="66" charset="0"/>
              </a:rPr>
              <a:t>15. Life On Land</a:t>
            </a:r>
          </a:p>
          <a:p>
            <a:pPr algn="ctr" fontAlgn="base">
              <a:lnSpc>
                <a:spcPct val="150000"/>
              </a:lnSpc>
            </a:pPr>
            <a:r>
              <a:rPr lang="en-US" sz="1700" b="1" i="0" dirty="0">
                <a:solidFill>
                  <a:schemeClr val="tx1"/>
                </a:solidFill>
                <a:effectLst/>
                <a:latin typeface="Comic Sans MS" panose="030F0702030302020204" pitchFamily="66" charset="0"/>
              </a:rPr>
              <a:t>Local: </a:t>
            </a:r>
            <a:r>
              <a:rPr lang="en-US" sz="1700" b="0" i="0" dirty="0">
                <a:solidFill>
                  <a:schemeClr val="tx1"/>
                </a:solidFill>
                <a:effectLst/>
                <a:latin typeface="Comic Sans MS" panose="030F0702030302020204" pitchFamily="66" charset="0"/>
              </a:rPr>
              <a:t>Canada</a:t>
            </a:r>
          </a:p>
          <a:p>
            <a:pPr algn="ctr" fontAlgn="base">
              <a:lnSpc>
                <a:spcPct val="150000"/>
              </a:lnSpc>
            </a:pPr>
            <a:r>
              <a:rPr lang="en-US" sz="1700" b="1" i="0" dirty="0" err="1">
                <a:solidFill>
                  <a:schemeClr val="tx1"/>
                </a:solidFill>
                <a:effectLst/>
                <a:latin typeface="Comic Sans MS" panose="030F0702030302020204" pitchFamily="66" charset="0"/>
              </a:rPr>
              <a:t>Programa</a:t>
            </a:r>
            <a:r>
              <a:rPr lang="en-US" sz="1700" b="1"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Lançamento</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a:solidFill>
                  <a:schemeClr val="tx1"/>
                </a:solidFill>
                <a:effectLst/>
                <a:latin typeface="Comic Sans MS" panose="030F0702030302020204" pitchFamily="66" charset="0"/>
              </a:rPr>
              <a:t>Ano: </a:t>
            </a:r>
            <a:r>
              <a:rPr lang="en-US" sz="1700" b="0" i="0" dirty="0">
                <a:solidFill>
                  <a:schemeClr val="tx1"/>
                </a:solidFill>
                <a:effectLst/>
                <a:latin typeface="Comic Sans MS" panose="030F0702030302020204" pitchFamily="66" charset="0"/>
              </a:rPr>
              <a:t>2019</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pic>
        <p:nvPicPr>
          <p:cNvPr id="21" name="Picture 20">
            <a:extLst>
              <a:ext uri="{FF2B5EF4-FFF2-40B4-BE49-F238E27FC236}">
                <a16:creationId xmlns:a16="http://schemas.microsoft.com/office/drawing/2014/main" id="{C077E9B4-FD26-49EA-9DD0-2E5FD5488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75" y="1427164"/>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4F63E712-8344-49EF-A87E-129017704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675943"/>
            <a:ext cx="1080000" cy="1080000"/>
          </a:xfrm>
          <a:prstGeom prst="rect">
            <a:avLst/>
          </a:prstGeom>
        </p:spPr>
      </p:pic>
      <p:sp>
        <p:nvSpPr>
          <p:cNvPr id="9" name="TextBox 8">
            <a:extLst>
              <a:ext uri="{FF2B5EF4-FFF2-40B4-BE49-F238E27FC236}">
                <a16:creationId xmlns:a16="http://schemas.microsoft.com/office/drawing/2014/main" id="{F0DDD74A-40FC-4BCA-A58F-6BF9C5A1C9A7}"/>
              </a:ext>
            </a:extLst>
          </p:cNvPr>
          <p:cNvSpPr txBox="1"/>
          <p:nvPr/>
        </p:nvSpPr>
        <p:spPr>
          <a:xfrm>
            <a:off x="2354390" y="8751547"/>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2659746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rgbClr val="7030A0"/>
                </a:solidFill>
                <a:effectLst/>
                <a:latin typeface="Lucida Calligraphy" panose="03010101010101010101" pitchFamily="66" charset="0"/>
              </a:rPr>
              <a:t>F1.BioBRICKery</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19302" y="4940471"/>
            <a:ext cx="6356194" cy="22844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1500" b="0" i="0" dirty="0">
                <a:solidFill>
                  <a:schemeClr val="tx1"/>
                </a:solidFill>
                <a:effectLst/>
                <a:latin typeface="Comic Sans MS" panose="030F0702030302020204" pitchFamily="66" charset="0"/>
              </a:rPr>
              <a:t>A </a:t>
            </a:r>
            <a:r>
              <a:rPr lang="en-US" sz="1500" b="0" i="0" dirty="0" err="1">
                <a:solidFill>
                  <a:schemeClr val="tx1"/>
                </a:solidFill>
                <a:effectLst/>
                <a:latin typeface="Comic Sans MS" panose="030F0702030302020204" pitchFamily="66" charset="0"/>
              </a:rPr>
              <a:t>equipa</a:t>
            </a:r>
            <a:r>
              <a:rPr lang="en-US" sz="1500" b="0" i="0" dirty="0">
                <a:solidFill>
                  <a:schemeClr val="tx1"/>
                </a:solidFill>
                <a:effectLst/>
                <a:latin typeface="Comic Sans MS" panose="030F0702030302020204" pitchFamily="66" charset="0"/>
              </a:rPr>
              <a:t> </a:t>
            </a:r>
            <a:r>
              <a:rPr lang="en-US" sz="1500" b="1" i="0" dirty="0" err="1">
                <a:solidFill>
                  <a:schemeClr val="tx1"/>
                </a:solidFill>
                <a:effectLst/>
                <a:latin typeface="Comic Sans MS" panose="030F0702030302020204" pitchFamily="66" charset="0"/>
              </a:rPr>
              <a:t>BioBRICKery</a:t>
            </a:r>
            <a:r>
              <a:rPr lang="en-US" sz="1500" b="0" i="0" dirty="0">
                <a:solidFill>
                  <a:schemeClr val="tx1"/>
                </a:solidFill>
                <a:effectLst/>
                <a:latin typeface="Comic Sans MS" panose="030F0702030302020204" pitchFamily="66" charset="0"/>
              </a:rPr>
              <a:t> </a:t>
            </a:r>
            <a:r>
              <a:rPr lang="en-US" sz="1500" dirty="0" err="1">
                <a:solidFill>
                  <a:schemeClr val="tx1"/>
                </a:solidFill>
                <a:latin typeface="Comic Sans MS" panose="030F0702030302020204" pitchFamily="66" charset="0"/>
              </a:rPr>
              <a:t>procurou</a:t>
            </a:r>
            <a:r>
              <a:rPr lang="en-US" sz="1500" b="0" i="0" dirty="0">
                <a:solidFill>
                  <a:schemeClr val="tx1"/>
                </a:solidFill>
                <a:effectLst/>
                <a:latin typeface="Comic Sans MS" panose="030F0702030302020204" pitchFamily="66" charset="0"/>
              </a:rPr>
              <a:t> </a:t>
            </a:r>
            <a:r>
              <a:rPr lang="pt-PT" sz="1500" b="0" i="0" dirty="0">
                <a:solidFill>
                  <a:schemeClr val="tx1"/>
                </a:solidFill>
                <a:effectLst/>
                <a:latin typeface="Comic Sans MS" panose="030F0702030302020204" pitchFamily="66" charset="0"/>
              </a:rPr>
              <a:t>abordar o deslocamento de moradias relacionado ao clima e às emissões de dióxido de carbono da indústria da construção. Eles criaram e testaram um protótipo para um tijolo de lama de carbono inspirado em organismos marinhos produtores de carbonato de cálcio; o uso de hexágonos para permitir </a:t>
            </a:r>
            <a:r>
              <a:rPr lang="pt-PT" sz="1500" dirty="0">
                <a:solidFill>
                  <a:schemeClr val="tx1"/>
                </a:solidFill>
                <a:latin typeface="Comic Sans MS" panose="030F0702030302020204" pitchFamily="66" charset="0"/>
              </a:rPr>
              <a:t>resistência, </a:t>
            </a:r>
            <a:r>
              <a:rPr lang="pt-PT" sz="1500" b="0" i="0" dirty="0">
                <a:solidFill>
                  <a:schemeClr val="tx1"/>
                </a:solidFill>
                <a:effectLst/>
                <a:latin typeface="Comic Sans MS" panose="030F0702030302020204" pitchFamily="66" charset="0"/>
              </a:rPr>
              <a:t>encontrados em vários organismos e um peixe ártico resistente ao congelamento.</a:t>
            </a:r>
            <a:endParaRPr lang="en-US" sz="1500" b="1" i="0" strike="noStrike" dirty="0">
              <a:solidFill>
                <a:schemeClr val="tx1"/>
              </a:solidFill>
              <a:effectLst/>
              <a:latin typeface="Comic Sans MS" panose="030F0702030302020204" pitchFamily="66" charset="0"/>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10614"/>
            <a:ext cx="3052398" cy="684000"/>
            <a:chOff x="391355" y="6910614"/>
            <a:chExt cx="305239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1136500" cy="307777"/>
              </a:xfrm>
              <a:prstGeom prst="rect">
                <a:avLst/>
              </a:prstGeom>
              <a:noFill/>
            </p:spPr>
            <p:txBody>
              <a:bodyPr wrap="square" rtlCol="0">
                <a:spAutoFit/>
              </a:bodyPr>
              <a:lstStyle/>
              <a:p>
                <a:r>
                  <a:rPr lang="en-US" sz="1400" dirty="0" err="1">
                    <a:solidFill>
                      <a:srgbClr val="0070C0"/>
                    </a:solidFill>
                    <a:latin typeface="Lucida Calligraphy" panose="03010101010101010101" pitchFamily="66" charset="0"/>
                  </a:rPr>
                  <a:t>Energia</a:t>
                </a:r>
                <a:endParaRPr lang="en-US" sz="1400" dirty="0">
                  <a:solidFill>
                    <a:srgbClr val="0070C0"/>
                  </a:solidFill>
                  <a:latin typeface="Lucida Calligraphy" panose="03010101010101010101" pitchFamily="66" charset="0"/>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34889" y="7059441"/>
              <a:ext cx="1008864" cy="415498"/>
            </a:xfrm>
            <a:prstGeom prst="rect">
              <a:avLst/>
            </a:prstGeom>
            <a:noFill/>
          </p:spPr>
          <p:txBody>
            <a:bodyPr wrap="square" rtlCol="0">
              <a:spAutoFit/>
            </a:bodyPr>
            <a:lstStyle/>
            <a:p>
              <a:r>
                <a:rPr lang="en-US" sz="2100" dirty="0">
                  <a:solidFill>
                    <a:srgbClr val="0070C0"/>
                  </a:solidFill>
                  <a:latin typeface="Lucida Calligraphy" panose="03010101010101010101" pitchFamily="66" charset="0"/>
                </a:rPr>
                <a:t>7/10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r>
                  <a:rPr lang="en-US" sz="1400" dirty="0">
                    <a:solidFill>
                      <a:schemeClr val="accent4">
                        <a:lumMod val="75000"/>
                      </a:schemeClr>
                    </a:solidFill>
                    <a:latin typeface="Lucida Calligraphy" panose="03010101010101010101" pitchFamily="66" charset="0"/>
                  </a:rPr>
                  <a:t>Material</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406013" y="7785019"/>
              <a:ext cx="931650" cy="415498"/>
            </a:xfrm>
            <a:prstGeom prst="rect">
              <a:avLst/>
            </a:prstGeom>
            <a:noFill/>
          </p:spPr>
          <p:txBody>
            <a:bodyPr wrap="square" rtlCol="0">
              <a:spAutoFit/>
            </a:bodyPr>
            <a:lstStyle/>
            <a:p>
              <a:r>
                <a:rPr lang="en-US" sz="2100" dirty="0">
                  <a:solidFill>
                    <a:schemeClr val="accent4">
                      <a:lumMod val="75000"/>
                    </a:schemeClr>
                  </a:solidFill>
                  <a:latin typeface="Lucida Calligraphy" panose="03010101010101010101" pitchFamily="66" charset="0"/>
                </a:rPr>
                <a:t>10/10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r>
                  <a:rPr lang="en-US" sz="1400" dirty="0" err="1">
                    <a:solidFill>
                      <a:schemeClr val="tx1">
                        <a:lumMod val="50000"/>
                        <a:lumOff val="50000"/>
                      </a:schemeClr>
                    </a:solidFill>
                    <a:latin typeface="Lucida Calligraphy" panose="03010101010101010101" pitchFamily="66" charset="0"/>
                  </a:rPr>
                  <a:t>Informação</a:t>
                </a:r>
                <a:endParaRPr lang="en-US" sz="1400" dirty="0">
                  <a:solidFill>
                    <a:schemeClr val="tx1">
                      <a:lumMod val="50000"/>
                      <a:lumOff val="50000"/>
                    </a:schemeClr>
                  </a:solidFill>
                  <a:latin typeface="Lucida Calligraphy" panose="03010101010101010101" pitchFamily="66" charset="0"/>
                </a:endParaRP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82213" y="8524023"/>
              <a:ext cx="895915" cy="415498"/>
            </a:xfrm>
            <a:prstGeom prst="rect">
              <a:avLst/>
            </a:prstGeom>
            <a:noFill/>
          </p:spPr>
          <p:txBody>
            <a:bodyPr wrap="square" rtlCol="0">
              <a:spAutoFit/>
            </a:bodyPr>
            <a:lstStyle/>
            <a:p>
              <a:r>
                <a:rPr lang="en-US" sz="2100" dirty="0">
                  <a:solidFill>
                    <a:schemeClr val="tx1">
                      <a:lumMod val="50000"/>
                      <a:lumOff val="50000"/>
                    </a:schemeClr>
                  </a:solidFill>
                  <a:latin typeface="Lucida Calligraphy" panose="03010101010101010101" pitchFamily="66" charset="0"/>
                </a:rPr>
                <a:t>9/10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394001" cy="307777"/>
              </a:xfrm>
              <a:prstGeom prst="rect">
                <a:avLst/>
              </a:prstGeom>
              <a:noFill/>
            </p:spPr>
            <p:txBody>
              <a:bodyPr wrap="square" rtlCol="0">
                <a:spAutoFit/>
              </a:bodyPr>
              <a:lstStyle/>
              <a:p>
                <a:r>
                  <a:rPr lang="en-US" sz="1400" dirty="0" err="1">
                    <a:solidFill>
                      <a:srgbClr val="00B050"/>
                    </a:solidFill>
                    <a:latin typeface="Lucida Calligraphy" panose="03010101010101010101" pitchFamily="66" charset="0"/>
                  </a:rPr>
                  <a:t>Reciclagem</a:t>
                </a:r>
                <a:endParaRPr lang="en-US" sz="1400" dirty="0">
                  <a:solidFill>
                    <a:srgbClr val="00B050"/>
                  </a:solidFill>
                  <a:latin typeface="Lucida Calligraphy" panose="03010101010101010101" pitchFamily="66" charset="0"/>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323193" y="7776404"/>
              <a:ext cx="944119" cy="415498"/>
            </a:xfrm>
            <a:prstGeom prst="rect">
              <a:avLst/>
            </a:prstGeom>
            <a:noFill/>
          </p:spPr>
          <p:txBody>
            <a:bodyPr wrap="square" rtlCol="0">
              <a:spAutoFit/>
            </a:bodyPr>
            <a:lstStyle/>
            <a:p>
              <a:r>
                <a:rPr lang="en-US" sz="2100" dirty="0">
                  <a:solidFill>
                    <a:srgbClr val="00B050"/>
                  </a:solidFill>
                  <a:latin typeface="Lucida Calligraphy" panose="03010101010101010101" pitchFamily="66" charset="0"/>
                </a:rPr>
                <a:t>10/10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3012420" cy="720000"/>
            <a:chOff x="391355" y="8346977"/>
            <a:chExt cx="3012420"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r>
                  <a:rPr lang="en-US" sz="1400" dirty="0">
                    <a:solidFill>
                      <a:srgbClr val="7030A0"/>
                    </a:solidFill>
                    <a:latin typeface="Lucida Calligraphy" panose="03010101010101010101" pitchFamily="66" charset="0"/>
                  </a:rPr>
                  <a:t>Cooperação</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52155" y="8488208"/>
              <a:ext cx="951620" cy="415498"/>
            </a:xfrm>
            <a:prstGeom prst="rect">
              <a:avLst/>
            </a:prstGeom>
            <a:noFill/>
          </p:spPr>
          <p:txBody>
            <a:bodyPr wrap="square" rtlCol="0">
              <a:spAutoFit/>
            </a:bodyPr>
            <a:lstStyle/>
            <a:p>
              <a:r>
                <a:rPr lang="en-US" sz="2100" dirty="0">
                  <a:solidFill>
                    <a:srgbClr val="7030A0"/>
                  </a:solidFill>
                  <a:latin typeface="Lucida Calligraphy" panose="03010101010101010101" pitchFamily="66" charset="0"/>
                </a:rPr>
                <a:t>5/10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r>
                  <a:rPr lang="en-US" sz="1400" dirty="0" err="1">
                    <a:solidFill>
                      <a:srgbClr val="C00000"/>
                    </a:solidFill>
                    <a:latin typeface="Lucida Calligraphy" panose="03010101010101010101" pitchFamily="66" charset="0"/>
                  </a:rPr>
                  <a:t>Optimização</a:t>
                </a:r>
                <a:endParaRPr lang="en-US" sz="1400" dirty="0">
                  <a:solidFill>
                    <a:srgbClr val="C00000"/>
                  </a:solidFill>
                  <a:latin typeface="Lucida Calligraphy" panose="03010101010101010101" pitchFamily="66" charset="0"/>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36384" y="7060158"/>
              <a:ext cx="809456" cy="415498"/>
            </a:xfrm>
            <a:prstGeom prst="rect">
              <a:avLst/>
            </a:prstGeom>
            <a:noFill/>
          </p:spPr>
          <p:txBody>
            <a:bodyPr wrap="square" rtlCol="0">
              <a:spAutoFit/>
            </a:bodyPr>
            <a:lstStyle/>
            <a:p>
              <a:r>
                <a:rPr lang="en-US" sz="2100" dirty="0">
                  <a:solidFill>
                    <a:srgbClr val="C00000"/>
                  </a:solidFill>
                  <a:latin typeface="Lucida Calligraphy" panose="03010101010101010101" pitchFamily="66" charset="0"/>
                </a:rPr>
                <a:t>6/10</a:t>
              </a:r>
            </a:p>
          </p:txBody>
        </p:sp>
      </p:grpSp>
      <p:pic>
        <p:nvPicPr>
          <p:cNvPr id="8" name="Picture 7" descr="A red starfish in the water&#10;&#10;Description automatically generated with low confidence">
            <a:extLst>
              <a:ext uri="{FF2B5EF4-FFF2-40B4-BE49-F238E27FC236}">
                <a16:creationId xmlns:a16="http://schemas.microsoft.com/office/drawing/2014/main" id="{7FFB9189-890B-4BC5-BBDE-1C3705290A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575" y="1405899"/>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81753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rgbClr val="7030A0"/>
                </a:solidFill>
                <a:effectLst/>
                <a:latin typeface="Lucida Calligraphy" panose="03010101010101010101" pitchFamily="66" charset="0"/>
              </a:rPr>
              <a:t>F2.BioBRICKery (</a:t>
            </a:r>
            <a:r>
              <a:rPr lang="en-US" sz="2400" b="1" i="0" strike="noStrike" dirty="0" err="1">
                <a:solidFill>
                  <a:srgbClr val="7030A0"/>
                </a:solidFill>
                <a:effectLst/>
                <a:latin typeface="Lucida Calligraphy" panose="03010101010101010101" pitchFamily="66" charset="0"/>
              </a:rPr>
              <a:t>Prototipo</a:t>
            </a:r>
            <a:r>
              <a:rPr lang="en-US" sz="2400" b="1" i="0" strike="noStrike" dirty="0">
                <a:solidFill>
                  <a:srgbClr val="7030A0"/>
                </a:solidFill>
                <a:effectLst/>
                <a:latin typeface="Lucida Calligraphy" panose="03010101010101010101" pitchFamily="66" charset="0"/>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5280950"/>
            <a:ext cx="6356194" cy="2251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50000"/>
              </a:lnSpc>
            </a:pPr>
            <a:r>
              <a:rPr lang="en-US" sz="1700" b="1" i="0" dirty="0">
                <a:solidFill>
                  <a:schemeClr val="tx1"/>
                </a:solidFill>
                <a:effectLst/>
                <a:latin typeface="Comic Sans MS" panose="030F0702030302020204" pitchFamily="66" charset="0"/>
              </a:rPr>
              <a:t>Nome do Projeto: </a:t>
            </a:r>
            <a:r>
              <a:rPr lang="en-US" sz="1700" b="0" i="0" dirty="0" err="1">
                <a:solidFill>
                  <a:schemeClr val="tx1"/>
                </a:solidFill>
                <a:effectLst/>
                <a:latin typeface="Comic Sans MS" panose="030F0702030302020204" pitchFamily="66" charset="0"/>
              </a:rPr>
              <a:t>BioBRICKery</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Tijolo</a:t>
            </a:r>
            <a:r>
              <a:rPr lang="en-US" sz="1700" b="0" i="0" dirty="0">
                <a:solidFill>
                  <a:schemeClr val="tx1"/>
                </a:solidFill>
                <a:effectLst/>
                <a:latin typeface="Comic Sans MS" panose="030F0702030302020204" pitchFamily="66" charset="0"/>
              </a:rPr>
              <a:t>)</a:t>
            </a:r>
          </a:p>
          <a:p>
            <a:pPr algn="ctr" fontAlgn="base">
              <a:lnSpc>
                <a:spcPct val="150000"/>
              </a:lnSpc>
            </a:pPr>
            <a:r>
              <a:rPr lang="en-US" sz="1700" b="1" i="0" dirty="0">
                <a:solidFill>
                  <a:schemeClr val="tx1"/>
                </a:solidFill>
                <a:effectLst/>
                <a:latin typeface="Comic Sans MS" panose="030F0702030302020204" pitchFamily="66" charset="0"/>
              </a:rPr>
              <a:t>SDG: 13. </a:t>
            </a:r>
            <a:r>
              <a:rPr lang="en-US" sz="1700" b="0" i="0" dirty="0" err="1">
                <a:solidFill>
                  <a:schemeClr val="tx1"/>
                </a:solidFill>
                <a:effectLst/>
                <a:latin typeface="Comic Sans MS" panose="030F0702030302020204" pitchFamily="66" charset="0"/>
              </a:rPr>
              <a:t>Ação</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climática</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a:solidFill>
                  <a:schemeClr val="tx1"/>
                </a:solidFill>
                <a:effectLst/>
                <a:latin typeface="Comic Sans MS" panose="030F0702030302020204" pitchFamily="66" charset="0"/>
              </a:rPr>
              <a:t>Local: </a:t>
            </a:r>
            <a:r>
              <a:rPr lang="en-US" sz="1700" b="0" i="0" dirty="0" err="1">
                <a:solidFill>
                  <a:schemeClr val="tx1"/>
                </a:solidFill>
                <a:effectLst/>
                <a:latin typeface="Comic Sans MS" panose="030F0702030302020204" pitchFamily="66" charset="0"/>
              </a:rPr>
              <a:t>Estados</a:t>
            </a:r>
            <a:r>
              <a:rPr lang="en-US" sz="1700" b="0" i="0" dirty="0">
                <a:solidFill>
                  <a:schemeClr val="tx1"/>
                </a:solidFill>
                <a:effectLst/>
                <a:latin typeface="Comic Sans MS" panose="030F0702030302020204" pitchFamily="66" charset="0"/>
              </a:rPr>
              <a:t> Unidos da América</a:t>
            </a:r>
          </a:p>
          <a:p>
            <a:pPr algn="ctr" fontAlgn="base">
              <a:lnSpc>
                <a:spcPct val="150000"/>
              </a:lnSpc>
            </a:pPr>
            <a:r>
              <a:rPr lang="en-US" sz="1700" b="1" i="0" dirty="0" err="1">
                <a:solidFill>
                  <a:schemeClr val="tx1"/>
                </a:solidFill>
                <a:effectLst/>
                <a:latin typeface="Comic Sans MS" panose="030F0702030302020204" pitchFamily="66" charset="0"/>
              </a:rPr>
              <a:t>Programa</a:t>
            </a:r>
            <a:r>
              <a:rPr lang="en-US" sz="1700" b="1"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Desafio</a:t>
            </a:r>
            <a:r>
              <a:rPr lang="en-US" sz="1700" b="0" i="0" dirty="0">
                <a:solidFill>
                  <a:schemeClr val="tx1"/>
                </a:solidFill>
                <a:effectLst/>
                <a:latin typeface="Comic Sans MS" panose="030F0702030302020204" pitchFamily="66" charset="0"/>
              </a:rPr>
              <a:t> de design da </a:t>
            </a:r>
            <a:r>
              <a:rPr lang="en-US" sz="1700" b="0" i="0" dirty="0" err="1">
                <a:solidFill>
                  <a:schemeClr val="tx1"/>
                </a:solidFill>
                <a:effectLst/>
                <a:latin typeface="Comic Sans MS" panose="030F0702030302020204" pitchFamily="66" charset="0"/>
              </a:rPr>
              <a:t>Juventude</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a:solidFill>
                  <a:schemeClr val="tx1"/>
                </a:solidFill>
                <a:effectLst/>
                <a:latin typeface="Comic Sans MS" panose="030F0702030302020204" pitchFamily="66" charset="0"/>
              </a:rPr>
              <a:t>Ano: </a:t>
            </a:r>
            <a:r>
              <a:rPr lang="en-US" sz="1700" b="0" i="0" dirty="0">
                <a:solidFill>
                  <a:schemeClr val="tx1"/>
                </a:solidFill>
                <a:effectLst/>
                <a:latin typeface="Comic Sans MS" panose="030F0702030302020204" pitchFamily="66" charset="0"/>
              </a:rPr>
              <a:t>2021</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pic>
        <p:nvPicPr>
          <p:cNvPr id="21" name="Picture 20" descr="A hand holding a piece of wood&#10;&#10;Description automatically generated with low confidence">
            <a:extLst>
              <a:ext uri="{FF2B5EF4-FFF2-40B4-BE49-F238E27FC236}">
                <a16:creationId xmlns:a16="http://schemas.microsoft.com/office/drawing/2014/main" id="{1BDD2203-A871-48BE-8B33-4F7B70848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54" y="1410386"/>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C7064611-D99C-4E41-A0AE-851207A63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593907"/>
            <a:ext cx="1080000" cy="1080000"/>
          </a:xfrm>
          <a:prstGeom prst="rect">
            <a:avLst/>
          </a:prstGeom>
        </p:spPr>
      </p:pic>
      <p:sp>
        <p:nvSpPr>
          <p:cNvPr id="9" name="TextBox 8">
            <a:extLst>
              <a:ext uri="{FF2B5EF4-FFF2-40B4-BE49-F238E27FC236}">
                <a16:creationId xmlns:a16="http://schemas.microsoft.com/office/drawing/2014/main" id="{F217D771-1698-42E6-88F3-3D4F3BDD9980}"/>
              </a:ext>
            </a:extLst>
          </p:cNvPr>
          <p:cNvSpPr txBox="1"/>
          <p:nvPr/>
        </p:nvSpPr>
        <p:spPr>
          <a:xfrm>
            <a:off x="2354390" y="8673907"/>
            <a:ext cx="2233064" cy="276999"/>
          </a:xfrm>
          <a:prstGeom prst="rect">
            <a:avLst/>
          </a:prstGeom>
          <a:noFill/>
        </p:spPr>
        <p:txBody>
          <a:bodyPr wrap="square" rtlCol="0">
            <a:spAutoFit/>
          </a:bodyPr>
          <a:lstStyle/>
          <a:p>
            <a:pPr algn="ctr"/>
            <a:r>
              <a:rPr lang="en-US" sz="1200" i="1" dirty="0">
                <a:solidFill>
                  <a:schemeClr val="bg1"/>
                </a:solidFill>
                <a:latin typeface="Comic Sans MS" panose="030F0702030302020204" pitchFamily="66" charset="0"/>
              </a:rPr>
              <a:t>Find out more!</a:t>
            </a:r>
          </a:p>
        </p:txBody>
      </p:sp>
    </p:spTree>
    <p:extLst>
      <p:ext uri="{BB962C8B-B14F-4D97-AF65-F5344CB8AC3E}">
        <p14:creationId xmlns:p14="http://schemas.microsoft.com/office/powerpoint/2010/main" val="2205667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A2.New Iridium</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7297" y="5064750"/>
            <a:ext cx="6003407" cy="2035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New Iridium </a:t>
            </a: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criou um conjunto de produtos químicos orgânicos que permitem a </a:t>
            </a:r>
            <a:r>
              <a:rPr kumimoji="0" lang="pt-PT" sz="1600" b="0" i="0" u="none" strike="noStrike" kern="1200" cap="none" spc="0" normalizeH="0" baseline="0" noProof="0" dirty="0" err="1">
                <a:ln>
                  <a:noFill/>
                </a:ln>
                <a:solidFill>
                  <a:prstClr val="black"/>
                </a:solidFill>
                <a:effectLst/>
                <a:uLnTx/>
                <a:uFillTx/>
                <a:latin typeface="Comic Sans MS" panose="030F0702030302020204" pitchFamily="66" charset="0"/>
                <a:ea typeface="Batang" panose="020B0503020000020004" pitchFamily="18" charset="-127"/>
                <a:cs typeface="+mn-cs"/>
              </a:rPr>
              <a:t>fotocatálise</a:t>
            </a: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 ou química acionada pela luz, eliminando a necessidade de metais pesados ​​ou calor como catalisadores. O novo </a:t>
            </a:r>
            <a:r>
              <a:rPr kumimoji="0" lang="pt-PT" sz="1600" b="0" i="0" u="none" strike="noStrike" kern="1200" cap="none" spc="0" normalizeH="0" baseline="0" noProof="0" dirty="0" err="1">
                <a:ln>
                  <a:noFill/>
                </a:ln>
                <a:solidFill>
                  <a:prstClr val="black"/>
                </a:solidFill>
                <a:effectLst/>
                <a:uLnTx/>
                <a:uFillTx/>
                <a:latin typeface="Comic Sans MS" panose="030F0702030302020204" pitchFamily="66" charset="0"/>
                <a:ea typeface="Batang" panose="020B0503020000020004" pitchFamily="18" charset="-127"/>
                <a:cs typeface="+mn-cs"/>
              </a:rPr>
              <a:t>Iridium</a:t>
            </a: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 reduz a energia e o tempo necessários para uma ampla variedade de reações químicas, reduzindo custos e abrindo caminho para a química verde</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 </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109081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363777" y="7059602"/>
              <a:ext cx="94665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380613" y="7785019"/>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380613" y="8524023"/>
              <a:ext cx="92131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10/10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12715" y="7844555"/>
                <a:ext cx="12854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5/10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9/10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516099" y="7060158"/>
              <a:ext cx="82974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6/10</a:t>
              </a:r>
            </a:p>
          </p:txBody>
        </p:sp>
      </p:grpSp>
      <p:pic>
        <p:nvPicPr>
          <p:cNvPr id="21" name="Picture 20" descr="A picture containing map&#10;&#10;Description automatically generated">
            <a:extLst>
              <a:ext uri="{FF2B5EF4-FFF2-40B4-BE49-F238E27FC236}">
                <a16:creationId xmlns:a16="http://schemas.microsoft.com/office/drawing/2014/main" id="{E3830558-1D4D-488F-A9BC-C61361854F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67406"/>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0900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71382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A2.New Iridium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561475" y="5639312"/>
            <a:ext cx="6003407" cy="2785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New Iridium</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7.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Energia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acessível</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limpa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Consumo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Produção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Responsável</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Estados</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Unidos da América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lang="en-US" sz="1700" dirty="0" err="1">
                <a:solidFill>
                  <a:prstClr val="black"/>
                </a:solidFill>
                <a:latin typeface="Comic Sans MS" panose="030F0702030302020204" pitchFamily="66" charset="0"/>
              </a:rPr>
              <a:t>Prémio</a:t>
            </a:r>
            <a:r>
              <a:rPr lang="en-US" sz="1700" dirty="0">
                <a:solidFill>
                  <a:prstClr val="black"/>
                </a:solidFill>
                <a:latin typeface="Comic Sans MS" panose="030F0702030302020204" pitchFamily="66" charset="0"/>
              </a:rPr>
              <a:t> </a:t>
            </a:r>
            <a:r>
              <a:rPr lang="en-US" sz="1700" dirty="0" err="1">
                <a:solidFill>
                  <a:prstClr val="black"/>
                </a:solidFill>
                <a:latin typeface="Comic Sans MS" panose="030F0702030302020204" pitchFamily="66" charset="0"/>
              </a:rPr>
              <a:t>Raio</a:t>
            </a:r>
            <a:r>
              <a:rPr lang="en-US" sz="1700" dirty="0">
                <a:solidFill>
                  <a:prstClr val="black"/>
                </a:solidFill>
                <a:latin typeface="Comic Sans MS" panose="030F0702030302020204" pitchFamily="66" charset="0"/>
              </a:rPr>
              <a:t> de </a:t>
            </a:r>
            <a:r>
              <a:rPr lang="en-US" sz="1700" dirty="0" err="1">
                <a:solidFill>
                  <a:prstClr val="black"/>
                </a:solidFill>
                <a:latin typeface="Comic Sans MS" panose="030F0702030302020204" pitchFamily="66" charset="0"/>
              </a:rPr>
              <a:t>Esperança</a:t>
            </a:r>
            <a:endPar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2021</a:t>
            </a: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Icon&#10;&#10;Description automatically generated with low confidence">
            <a:extLst>
              <a:ext uri="{FF2B5EF4-FFF2-40B4-BE49-F238E27FC236}">
                <a16:creationId xmlns:a16="http://schemas.microsoft.com/office/drawing/2014/main" id="{10E65A4E-7B5F-4277-8E75-99ED745A1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83" y="1590614"/>
            <a:ext cx="5523809" cy="3666667"/>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84802BA0-1DDA-412C-8BAB-15ADC2E18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3202" y="7344517"/>
            <a:ext cx="1080000" cy="1080000"/>
          </a:xfrm>
          <a:prstGeom prst="rect">
            <a:avLst/>
          </a:prstGeom>
        </p:spPr>
      </p:pic>
      <p:sp>
        <p:nvSpPr>
          <p:cNvPr id="9" name="TextBox 8">
            <a:extLst>
              <a:ext uri="{FF2B5EF4-FFF2-40B4-BE49-F238E27FC236}">
                <a16:creationId xmlns:a16="http://schemas.microsoft.com/office/drawing/2014/main" id="{33F6AD13-8378-4FC0-A066-BD16FAA5875D}"/>
              </a:ext>
            </a:extLst>
          </p:cNvPr>
          <p:cNvSpPr txBox="1"/>
          <p:nvPr/>
        </p:nvSpPr>
        <p:spPr>
          <a:xfrm>
            <a:off x="4331818" y="7067518"/>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412015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478C58-3D44-4BB3-8856-2BB1826F6BF5}"/>
              </a:ext>
            </a:extLst>
          </p:cNvPr>
          <p:cNvSpPr/>
          <p:nvPr/>
        </p:nvSpPr>
        <p:spPr>
          <a:xfrm>
            <a:off x="245328" y="223025"/>
            <a:ext cx="6356194" cy="9456234"/>
          </a:xfrm>
          <a:prstGeom prst="roundRect">
            <a:avLst/>
          </a:prstGeom>
          <a:solidFill>
            <a:schemeClr val="bg1">
              <a:alpha val="86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2">
            <a:extLst>
              <a:ext uri="{FF2B5EF4-FFF2-40B4-BE49-F238E27FC236}">
                <a16:creationId xmlns:a16="http://schemas.microsoft.com/office/drawing/2014/main" id="{A09F1A02-651A-429F-84FF-345AA634C42C}"/>
              </a:ext>
            </a:extLst>
          </p:cNvPr>
          <p:cNvSpPr txBox="1">
            <a:spLocks noChangeArrowheads="1"/>
          </p:cNvSpPr>
          <p:nvPr/>
        </p:nvSpPr>
        <p:spPr bwMode="auto">
          <a:xfrm>
            <a:off x="369886" y="1467816"/>
            <a:ext cx="2570163" cy="1161085"/>
          </a:xfrm>
          <a:prstGeom prst="rect">
            <a:avLst/>
          </a:prstGeom>
          <a:noFill/>
          <a:ln w="9525">
            <a:noFill/>
            <a:miter lim="800000"/>
            <a:headEnd/>
            <a:tailEnd/>
          </a:ln>
        </p:spPr>
        <p:txBody>
          <a:bodyPr rot="0" vert="horz" wrap="square" lIns="91440" tIns="45720" rIns="91440" bIns="45720" anchor="t" anchorCtr="0">
            <a:noAutofit/>
          </a:bodyPr>
          <a:lstStyle/>
          <a:p>
            <a:pPr algn="just"/>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Numero de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jogadores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2 – 5      </a:t>
            </a:r>
          </a:p>
          <a:p>
            <a:pPr algn="just"/>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Ano de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edição</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2021 </a:t>
            </a:r>
          </a:p>
          <a:p>
            <a:pPr algn="just"/>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Idades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5 - 99 years old</a:t>
            </a:r>
          </a:p>
          <a:p>
            <a:pPr algn="r">
              <a:spcAft>
                <a:spcPts val="800"/>
              </a:spcAft>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p:txBody>
      </p:sp>
      <p:sp>
        <p:nvSpPr>
          <p:cNvPr id="8" name="Text Box 2">
            <a:extLst>
              <a:ext uri="{FF2B5EF4-FFF2-40B4-BE49-F238E27FC236}">
                <a16:creationId xmlns:a16="http://schemas.microsoft.com/office/drawing/2014/main" id="{D8C7584F-344C-4E51-B4E1-6722701D5E02}"/>
              </a:ext>
            </a:extLst>
          </p:cNvPr>
          <p:cNvSpPr txBox="1">
            <a:spLocks noChangeArrowheads="1"/>
          </p:cNvSpPr>
          <p:nvPr/>
        </p:nvSpPr>
        <p:spPr bwMode="auto">
          <a:xfrm>
            <a:off x="4300538" y="1423392"/>
            <a:ext cx="2198687" cy="1503988"/>
          </a:xfrm>
          <a:prstGeom prst="rect">
            <a:avLst/>
          </a:prstGeom>
          <a:noFill/>
          <a:ln w="9525">
            <a:noFill/>
            <a:miter lim="800000"/>
            <a:headEnd/>
            <a:tailEnd/>
          </a:ln>
        </p:spPr>
        <p:txBody>
          <a:bodyPr rot="0" vert="horz" wrap="square" lIns="91440" tIns="45720" rIns="91440" bIns="45720" anchor="t" anchorCtr="0">
            <a:noAutofit/>
          </a:bodyPr>
          <a:lstStyle/>
          <a:p>
            <a:pPr algn="r">
              <a:lnSpc>
                <a:spcPct val="107000"/>
              </a:lnSpc>
            </a:pP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Numero de cartas(Total):</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33 </a:t>
            </a:r>
          </a:p>
          <a:p>
            <a:pPr algn="r">
              <a:lnSpc>
                <a:spcPct val="107000"/>
              </a:lnSpc>
            </a:pP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Cartas de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jogo</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30 </a:t>
            </a:r>
          </a:p>
          <a:p>
            <a:pPr algn="r">
              <a:lnSpc>
                <a:spcPct val="107000"/>
              </a:lnSpc>
            </a:pP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Cartas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especiais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2   </a:t>
            </a:r>
          </a:p>
          <a:p>
            <a:pPr algn="r">
              <a:lnSpc>
                <a:spcPct val="107000"/>
              </a:lnSpc>
            </a:pP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Carta de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regras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1   </a:t>
            </a:r>
          </a:p>
          <a:p>
            <a:pPr algn="r">
              <a:lnSpc>
                <a:spcPct val="107000"/>
              </a:lnSpc>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EF852EDE-2CE9-447D-B5F5-27BE4E84F97A}"/>
              </a:ext>
            </a:extLst>
          </p:cNvPr>
          <p:cNvSpPr txBox="1"/>
          <p:nvPr/>
        </p:nvSpPr>
        <p:spPr>
          <a:xfrm>
            <a:off x="369886" y="2984532"/>
            <a:ext cx="6129339" cy="8062335"/>
          </a:xfrm>
          <a:prstGeom prst="rect">
            <a:avLst/>
          </a:prstGeom>
          <a:noFill/>
        </p:spPr>
        <p:txBody>
          <a:bodyPr wrap="square" rtlCol="0">
            <a:spAutoFit/>
          </a:bodyPr>
          <a:lstStyle/>
          <a:p>
            <a:pPr algn="just">
              <a:lnSpc>
                <a:spcPct val="115000"/>
              </a:lnSpc>
              <a:spcAft>
                <a:spcPts val="800"/>
              </a:spcAft>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Bem</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vindo</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ao</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Jogo de cartas da BIOMIMÉTICA! </a:t>
            </a:r>
          </a:p>
          <a:p>
            <a:pPr algn="just">
              <a:lnSpc>
                <a:spcPct val="115000"/>
              </a:lnSpc>
              <a:spcAft>
                <a:spcPts val="800"/>
              </a:spcAft>
            </a:pPr>
            <a:r>
              <a:rPr lang="pt-PT" sz="1500" dirty="0">
                <a:latin typeface="Comic Sans MS" panose="030F0702030302020204" pitchFamily="66" charset="0"/>
                <a:ea typeface="Calibri" panose="020F0502020204030204" pitchFamily="34" charset="0"/>
                <a:cs typeface="Times New Roman" panose="02020603050405020304" pitchFamily="18" charset="0"/>
              </a:rPr>
              <a:t>Ao jogar</a:t>
            </a:r>
            <a:r>
              <a:rPr lang="pt-PT" sz="1500" dirty="0">
                <a:effectLst/>
                <a:latin typeface="Comic Sans MS" panose="030F0702030302020204" pitchFamily="66" charset="0"/>
                <a:ea typeface="Calibri" panose="020F0502020204030204" pitchFamily="34" charset="0"/>
                <a:cs typeface="Times New Roman" panose="02020603050405020304" pitchFamily="18" charset="0"/>
              </a:rPr>
              <a:t> com as cartas, será apresentado a diferentes Protótipos de Biomimética inspirados na Natureza. Antes de começar, sinta-se à vontade para pesquisar o que é a Biomimética, por que a Biomimética e as soluções baseadas na Natureza são de suma importância para as nossas vidas e como a Biomimética está relacionada com os Objetivos de Desenvolvimento Sustentável! Por quê, como e quando um protótipo é sustentável? Tenha em mente ao ler sobre os protótipos de Biomimética os "Dez princípios da Biomimética" que se baseiam em:</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a:p>
            <a:pPr marL="342900" lvl="0" indent="-342900">
              <a:lnSpc>
                <a:spcPct val="115000"/>
              </a:lnSpc>
              <a:buFont typeface="+mj-lt"/>
              <a:buAutoNum type="romanLcPeriod"/>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Consumo</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de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energia</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a:t>
            </a:r>
          </a:p>
          <a:p>
            <a:pPr marL="342900" lvl="0" indent="-342900">
              <a:lnSpc>
                <a:spcPct val="115000"/>
              </a:lnSpc>
              <a:buFont typeface="+mj-lt"/>
              <a:buAutoNum type="romanLcPeriod"/>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Materiais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reciclados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utilizados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a:t>
            </a:r>
          </a:p>
          <a:p>
            <a:pPr marL="342900" lvl="0" indent="-342900">
              <a:lnSpc>
                <a:spcPct val="115000"/>
              </a:lnSpc>
              <a:buFont typeface="+mj-lt"/>
              <a:buAutoNum type="romanLcPeriod"/>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Cooperação entre as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diferentes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funções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na</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natureza</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a:t>
            </a:r>
          </a:p>
          <a:p>
            <a:pPr marL="342900" lvl="0" indent="-342900">
              <a:lnSpc>
                <a:spcPct val="115000"/>
              </a:lnSpc>
              <a:buFont typeface="+mj-lt"/>
              <a:buAutoNum type="romanLcPeriod"/>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optimização</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em</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vez</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de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maximização</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em</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termos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energéticos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a:t>
            </a:r>
          </a:p>
          <a:p>
            <a:pPr marL="342900" lvl="0" indent="-342900">
              <a:lnSpc>
                <a:spcPct val="115000"/>
              </a:lnSpc>
              <a:buFont typeface="+mj-lt"/>
              <a:buAutoNum type="romanLcPeriod"/>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Nateriais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utilizados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e</a:t>
            </a:r>
          </a:p>
          <a:p>
            <a:pPr marL="342900" lvl="0" indent="-342900">
              <a:lnSpc>
                <a:spcPct val="115000"/>
              </a:lnSpc>
              <a:spcAft>
                <a:spcPts val="800"/>
              </a:spcAft>
              <a:buFont typeface="+mj-lt"/>
              <a:buAutoNum type="romanLcPeriod"/>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Informação</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partilhada</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a:t>
            </a:r>
          </a:p>
          <a:p>
            <a:pPr algn="just">
              <a:lnSpc>
                <a:spcPct val="115000"/>
              </a:lnSpc>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a:p>
            <a:pPr algn="just">
              <a:lnSpc>
                <a:spcPct val="115000"/>
              </a:lnSpc>
              <a:spcAft>
                <a:spcPts val="800"/>
              </a:spcAft>
            </a:pPr>
            <a:r>
              <a:rPr lang="pt-PT" sz="1500" b="1" dirty="0">
                <a:effectLst/>
                <a:latin typeface="Comic Sans MS" panose="030F0702030302020204" pitchFamily="66" charset="0"/>
                <a:ea typeface="Calibri" panose="020F0502020204030204" pitchFamily="34" charset="0"/>
                <a:cs typeface="Times New Roman" panose="02020603050405020304" pitchFamily="18" charset="0"/>
              </a:rPr>
              <a:t>Todos os exemplos de Biomimética que vês aqui são caracterizados com base nesses princípios. No entanto, não te esqueças que é apenas um jogo, portanto, as classificações desses protótipos são apenas indicativas! O que tens que ter em mente? Que todos esses conceitos foram inspirados por      alunos, pesquisadores e cientistas... como tu</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5000"/>
              </a:lnSpc>
              <a:spcAft>
                <a:spcPts val="800"/>
              </a:spcAft>
            </a:pP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5000"/>
              </a:lnSpc>
              <a:spcAft>
                <a:spcPts val="800"/>
              </a:spcAft>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a:p>
            <a:pPr algn="just">
              <a:lnSpc>
                <a:spcPct val="115000"/>
              </a:lnSpc>
              <a:spcAft>
                <a:spcPts val="800"/>
              </a:spcAft>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a:p>
            <a:pPr algn="just">
              <a:lnSpc>
                <a:spcPct val="115000"/>
              </a:lnSpc>
              <a:spcAft>
                <a:spcPts val="800"/>
              </a:spcAft>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p:txBody>
      </p:sp>
      <p:sp>
        <p:nvSpPr>
          <p:cNvPr id="13" name="Text Box 2">
            <a:extLst>
              <a:ext uri="{FF2B5EF4-FFF2-40B4-BE49-F238E27FC236}">
                <a16:creationId xmlns:a16="http://schemas.microsoft.com/office/drawing/2014/main" id="{A3B232A6-A59F-497E-AD0A-513452EBDD21}"/>
              </a:ext>
            </a:extLst>
          </p:cNvPr>
          <p:cNvSpPr txBox="1">
            <a:spLocks noChangeArrowheads="1"/>
          </p:cNvSpPr>
          <p:nvPr/>
        </p:nvSpPr>
        <p:spPr bwMode="auto">
          <a:xfrm>
            <a:off x="1803901" y="451942"/>
            <a:ext cx="3261307" cy="666813"/>
          </a:xfrm>
          <a:prstGeom prst="rect">
            <a:avLst/>
          </a:prstGeom>
          <a:noFill/>
          <a:ln w="9525">
            <a:noFill/>
            <a:miter lim="800000"/>
            <a:headEnd/>
            <a:tailEnd/>
          </a:ln>
        </p:spPr>
        <p:txBody>
          <a:bodyPr rot="0" vert="horz" wrap="square" lIns="91440" tIns="45720" rIns="91440" bIns="45720" anchor="t" anchorCtr="0">
            <a:noAutofit/>
          </a:bodyPr>
          <a:lstStyle/>
          <a:p>
            <a:pPr algn="ctr"/>
            <a:r>
              <a:rPr lang="en-GB" sz="2800" b="1" u="sng" dirty="0">
                <a:effectLst/>
                <a:latin typeface="Comic Sans MS" panose="030F0702030302020204" pitchFamily="66" charset="0"/>
                <a:ea typeface="Calibri" panose="020F0502020204030204" pitchFamily="34" charset="0"/>
                <a:cs typeface="Times New Roman" panose="02020603050405020304" pitchFamily="18" charset="0"/>
              </a:rPr>
              <a:t>Como </a:t>
            </a:r>
            <a:r>
              <a:rPr lang="en-GB" sz="2800" b="1" u="sng" dirty="0" err="1">
                <a:effectLst/>
                <a:latin typeface="Comic Sans MS" panose="030F0702030302020204" pitchFamily="66" charset="0"/>
                <a:ea typeface="Calibri" panose="020F0502020204030204" pitchFamily="34" charset="0"/>
                <a:cs typeface="Times New Roman" panose="02020603050405020304" pitchFamily="18" charset="0"/>
              </a:rPr>
              <a:t>jogar</a:t>
            </a:r>
            <a:r>
              <a:rPr lang="en-GB" sz="2800" b="1" u="sng" dirty="0">
                <a:effectLst/>
                <a:latin typeface="Comic Sans MS" panose="030F0702030302020204" pitchFamily="66" charset="0"/>
                <a:ea typeface="Calibri" panose="020F0502020204030204" pitchFamily="34" charset="0"/>
                <a:cs typeface="Times New Roman" panose="02020603050405020304" pitchFamily="18" charset="0"/>
              </a:rPr>
              <a:t>?</a:t>
            </a:r>
            <a:endParaRPr lang="en-GB" sz="2800" u="sng"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2800" u="sng" dirty="0">
                <a:effectLst/>
                <a:latin typeface="Comic Sans MS" panose="030F0702030302020204" pitchFamily="66" charset="0"/>
                <a:ea typeface="Calibri" panose="020F0502020204030204" pitchFamily="34" charset="0"/>
                <a:cs typeface="Times New Roman" panose="02020603050405020304" pitchFamily="18" charset="0"/>
              </a:rPr>
              <a:t> </a:t>
            </a:r>
          </a:p>
        </p:txBody>
      </p:sp>
      <p:pic>
        <p:nvPicPr>
          <p:cNvPr id="9" name="Picture 8" descr="Shape, arrow&#10;&#10;Description automatically generated with medium confidence">
            <a:extLst>
              <a:ext uri="{FF2B5EF4-FFF2-40B4-BE49-F238E27FC236}">
                <a16:creationId xmlns:a16="http://schemas.microsoft.com/office/drawing/2014/main" id="{CE8A612B-CDDF-45C6-9F98-170454748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82398">
            <a:off x="3056564" y="2169973"/>
            <a:ext cx="733721" cy="733721"/>
          </a:xfrm>
          <a:prstGeom prst="rect">
            <a:avLst/>
          </a:prstGeom>
        </p:spPr>
      </p:pic>
      <p:pic>
        <p:nvPicPr>
          <p:cNvPr id="11" name="Picture 10" descr="A bird with a hat&#10;&#10;Description automatically generated with low confidence">
            <a:extLst>
              <a:ext uri="{FF2B5EF4-FFF2-40B4-BE49-F238E27FC236}">
                <a16:creationId xmlns:a16="http://schemas.microsoft.com/office/drawing/2014/main" id="{3CF04C9E-9565-4953-95E3-C8B896ECD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795" y="1163859"/>
            <a:ext cx="1768997" cy="1768997"/>
          </a:xfrm>
          <a:prstGeom prst="rect">
            <a:avLst/>
          </a:prstGeom>
        </p:spPr>
      </p:pic>
      <p:cxnSp>
        <p:nvCxnSpPr>
          <p:cNvPr id="19" name="Straight Connector 18">
            <a:extLst>
              <a:ext uri="{FF2B5EF4-FFF2-40B4-BE49-F238E27FC236}">
                <a16:creationId xmlns:a16="http://schemas.microsoft.com/office/drawing/2014/main" id="{10E747B1-03F2-452C-AC23-DB156DF60803}"/>
              </a:ext>
            </a:extLst>
          </p:cNvPr>
          <p:cNvCxnSpPr/>
          <p:nvPr/>
        </p:nvCxnSpPr>
        <p:spPr>
          <a:xfrm>
            <a:off x="2037537" y="9379268"/>
            <a:ext cx="2771775"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04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2400" b="1" dirty="0">
                <a:solidFill>
                  <a:srgbClr val="002060"/>
                </a:solidFill>
                <a:latin typeface="Lucida Calligraphy" panose="03010101010101010101" pitchFamily="66" charset="0"/>
              </a:rPr>
              <a:t>B2.MorphoBrick</a:t>
            </a:r>
            <a:endPar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11838" y="4867056"/>
            <a:ext cx="6356194" cy="24050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 </a:t>
            </a: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MorphoBrick</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tijolo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pt-PT"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é um conceito de material de construção, inspirado na borboleta </a:t>
            </a:r>
            <a:r>
              <a:rPr kumimoji="0" lang="pt-PT"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Morpho</a:t>
            </a:r>
            <a:r>
              <a:rPr kumimoji="0" lang="pt-PT"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que muda sua cor e refletividade em resposta à temperatura. O seu design permite que os edifícios regulem as temperaturas de forma eficiente, absorvendo ou refletindo a radiação solar inspirada nas nano estruturas encontradas nas asas da borboleta </a:t>
            </a:r>
            <a:r>
              <a:rPr kumimoji="0" lang="pt-PT"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Morpho</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endPar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27698"/>
            <a:ext cx="2970208" cy="666915"/>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80"/>
                <a:ext cx="1054577" cy="31566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458836" y="7059602"/>
              <a:ext cx="78716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9/10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452327"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34376" y="8522798"/>
              <a:ext cx="84960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50481" y="7844555"/>
                <a:ext cx="132645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441313" y="7776404"/>
              <a:ext cx="82599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8/10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441313" y="8498502"/>
              <a:ext cx="83350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3/10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43751"/>
            <a:ext cx="2940705" cy="626634"/>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1566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580296" y="7060158"/>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5/10</a:t>
              </a:r>
            </a:p>
          </p:txBody>
        </p:sp>
      </p:grpSp>
      <p:pic>
        <p:nvPicPr>
          <p:cNvPr id="21" name="Picture 20" descr="A blue and black butterfly&#10;&#10;Description automatically generated with medium confidence">
            <a:extLst>
              <a:ext uri="{FF2B5EF4-FFF2-40B4-BE49-F238E27FC236}">
                <a16:creationId xmlns:a16="http://schemas.microsoft.com/office/drawing/2014/main" id="{05F2294D-4CC2-4E84-9480-A7BB6532DE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83202"/>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80580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74843"/>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dirty="0">
                <a:solidFill>
                  <a:srgbClr val="002060"/>
                </a:solidFill>
                <a:latin typeface="Lucida Calligraphy" panose="03010101010101010101" pitchFamily="66" charset="0"/>
              </a:rPr>
              <a:t>B2.MorphoBrick </a:t>
            </a: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7271" y="5161635"/>
            <a:ext cx="6003407" cy="2339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MorphoBrick</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Estados</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Unidos da América</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 design da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Juventude</a:t>
            </a:r>
            <a:endPar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2021</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Diagram&#10;&#10;Description automatically generated">
            <a:extLst>
              <a:ext uri="{FF2B5EF4-FFF2-40B4-BE49-F238E27FC236}">
                <a16:creationId xmlns:a16="http://schemas.microsoft.com/office/drawing/2014/main" id="{42F89F9C-C26E-45A3-8465-D7D720818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512338"/>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EF5E7E5F-B346-4A0A-B8BF-7E07CCBD4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8974" y="7775570"/>
            <a:ext cx="1080000" cy="1080000"/>
          </a:xfrm>
          <a:prstGeom prst="rect">
            <a:avLst/>
          </a:prstGeom>
        </p:spPr>
      </p:pic>
      <p:sp>
        <p:nvSpPr>
          <p:cNvPr id="9" name="TextBox 8">
            <a:extLst>
              <a:ext uri="{FF2B5EF4-FFF2-40B4-BE49-F238E27FC236}">
                <a16:creationId xmlns:a16="http://schemas.microsoft.com/office/drawing/2014/main" id="{2D11F713-E162-4BCF-B99E-4546C49B337C}"/>
              </a:ext>
            </a:extLst>
          </p:cNvPr>
          <p:cNvSpPr txBox="1"/>
          <p:nvPr/>
        </p:nvSpPr>
        <p:spPr>
          <a:xfrm>
            <a:off x="2302442" y="8825976"/>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334159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C2.Erosão do solo pela </a:t>
            </a:r>
            <a:r>
              <a:rPr kumimoji="0" lang="en-US" sz="2400" b="1"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natureza</a:t>
            </a:r>
            <a:endPar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6179" y="5057779"/>
            <a:ext cx="6170466" cy="2050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a:t>
            </a:r>
            <a:r>
              <a:rPr kumimoji="0" lang="en-US"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equipa</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da </a:t>
            </a:r>
            <a:r>
              <a:rPr kumimoji="0" lang="en-US"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Erosão</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do Solo (</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SSE)</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trabalhou</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para </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desenvolver uma forma de combater os problemas de erosão do solo. A sua abordagem é inspirada na “terceira pálpebra” do martim-pescador – uma camada protetora e retrátil que cobre os olhos do pássaro enquanto ele mergulha na água. </a:t>
            </a:r>
            <a:r>
              <a:rPr lang="pt-PT" sz="1500" dirty="0">
                <a:solidFill>
                  <a:prstClr val="black"/>
                </a:solidFill>
                <a:latin typeface="Comic Sans MS" panose="030F0702030302020204" pitchFamily="66" charset="0"/>
              </a:rPr>
              <a:t>Este </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dispositivo é uma estrutura de malha que cobre o solo enquanto está submerso e lavado com água, garantindo que não afete o crescimento das plantas e danifique o ecossistema.</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7007500"/>
            <a:ext cx="2970208" cy="587114"/>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8"/>
                <a:ext cx="1081398" cy="3585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2/10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46719" y="7785019"/>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7/10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4370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3/10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45681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5/10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7018731"/>
            <a:ext cx="2940705" cy="551653"/>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585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525515" y="7060158"/>
              <a:ext cx="83302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8/10</a:t>
              </a:r>
            </a:p>
          </p:txBody>
        </p:sp>
      </p:grpSp>
      <p:pic>
        <p:nvPicPr>
          <p:cNvPr id="21" name="Picture 20" descr="A picture containing bird, kingfisher, sitting, perched&#10;&#10;Description automatically generated">
            <a:extLst>
              <a:ext uri="{FF2B5EF4-FFF2-40B4-BE49-F238E27FC236}">
                <a16:creationId xmlns:a16="http://schemas.microsoft.com/office/drawing/2014/main" id="{564782F5-5D24-4915-BB0E-33DF1E784EF8}"/>
              </a:ext>
            </a:extLst>
          </p:cNvPr>
          <p:cNvPicPr>
            <a:picLocks noChangeAspect="1"/>
          </p:cNvPicPr>
          <p:nvPr/>
        </p:nvPicPr>
        <p:blipFill>
          <a:blip r:embed="rId15">
            <a:extLst>
              <a:ext uri="{BEBA8EAE-BF5A-486C-A8C5-ECC9F3942E4B}">
                <a14:imgProps xmlns:a14="http://schemas.microsoft.com/office/drawing/2010/main">
                  <a14:imgLayer r:embed="rId1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572173" y="1330234"/>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005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02434"/>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C2.Erosão do solo pela </a:t>
            </a:r>
            <a:r>
              <a:rPr kumimoji="0" lang="en-US" sz="2400" b="1"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Natureza</a:t>
            </a:r>
            <a:endPar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a:t>
            </a:r>
            <a:r>
              <a:rPr kumimoji="0" lang="en-US" sz="2400" b="1"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69218" y="5428672"/>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Erosão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do solo pela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natureza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9.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Industria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Inovação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infraestrutura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15.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vida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na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terra/solo</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China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Lançamento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do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 Design, </a:t>
            </a: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2018,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2019</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a:extLst>
              <a:ext uri="{FF2B5EF4-FFF2-40B4-BE49-F238E27FC236}">
                <a16:creationId xmlns:a16="http://schemas.microsoft.com/office/drawing/2014/main" id="{E437F789-32E3-4015-B7FF-C6B138DA4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623413"/>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7BDBD808-53B8-480E-AA8F-D0778660D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608" y="7245117"/>
            <a:ext cx="1080000" cy="1080000"/>
          </a:xfrm>
          <a:prstGeom prst="rect">
            <a:avLst/>
          </a:prstGeom>
        </p:spPr>
      </p:pic>
      <p:sp>
        <p:nvSpPr>
          <p:cNvPr id="9" name="TextBox 8">
            <a:extLst>
              <a:ext uri="{FF2B5EF4-FFF2-40B4-BE49-F238E27FC236}">
                <a16:creationId xmlns:a16="http://schemas.microsoft.com/office/drawing/2014/main" id="{DCD404EB-3975-4C5C-8345-59BBC990D08F}"/>
              </a:ext>
            </a:extLst>
          </p:cNvPr>
          <p:cNvSpPr txBox="1"/>
          <p:nvPr/>
        </p:nvSpPr>
        <p:spPr>
          <a:xfrm>
            <a:off x="4463451" y="6968118"/>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3769750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D2.Phalanx de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Isolamento</a:t>
            </a:r>
            <a:endPar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56478" y="4931491"/>
            <a:ext cx="6148995" cy="2296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base" latinLnBrk="0" hangingPunct="1">
              <a:lnSpc>
                <a:spcPct val="100000"/>
              </a:lnSpc>
              <a:spcBef>
                <a:spcPts val="0"/>
              </a:spcBef>
              <a:spcAft>
                <a:spcPts val="0"/>
              </a:spcAft>
              <a:buClrTx/>
              <a:buSzTx/>
              <a:buFontTx/>
              <a:buNone/>
              <a:tabLst/>
              <a:defRPr/>
            </a:pP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É uma malha de isolamento que é aplicada às paredes externas de edifícios existentes para reduzir passivamente as temperaturas internas dos edifícios. Destinado a ser usado em regiões costeiras urbanas, o </a:t>
            </a:r>
            <a:r>
              <a:rPr kumimoji="0" lang="pt-PT"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Phalanx</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é um sistema de painéis que se constrói nas paredes de edifícios que ficam quentes devido à luz solar direta. </a:t>
            </a:r>
            <a:r>
              <a:rPr kumimoji="0" lang="pt-PT"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Phalanx</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ajuda a arrefecer as paredes dos edifícios para manter a temperatura interior fresca e temperada</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97350"/>
            <a:ext cx="2970208" cy="597263"/>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954408" cy="3524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377648" y="7059602"/>
              <a:ext cx="95440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548554" y="7797924"/>
              <a:ext cx="81802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8/10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390409" y="8520614"/>
              <a:ext cx="9218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10/10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709336"/>
            <a:chOff x="391355" y="7658439"/>
            <a:chExt cx="2970208" cy="709336"/>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709336"/>
              <a:chOff x="391355" y="7658439"/>
              <a:chExt cx="2970208" cy="709336"/>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24182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444297" y="7776404"/>
              <a:ext cx="82301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8/10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6/10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7038491"/>
            <a:ext cx="2940705" cy="531894"/>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71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9/10</a:t>
              </a:r>
            </a:p>
          </p:txBody>
        </p:sp>
      </p:grpSp>
      <p:pic>
        <p:nvPicPr>
          <p:cNvPr id="21" name="Picture 20" descr="A group of trees in a forest&#10;&#10;Description automatically generated with low confidence">
            <a:extLst>
              <a:ext uri="{FF2B5EF4-FFF2-40B4-BE49-F238E27FC236}">
                <a16:creationId xmlns:a16="http://schemas.microsoft.com/office/drawing/2014/main" id="{5921E2B4-49ED-470C-95A3-E1DE6B8251D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43926"/>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339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44964"/>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D2.Phalanx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Isolamento</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543460"/>
            <a:ext cx="6003407" cy="3398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Phalanx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Isolamento</a:t>
            </a:r>
            <a:endPar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9.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Industria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Inovação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infraestruturas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Inn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Comunidades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sustentáveis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Produção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consume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responsáveis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Estados</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Unidos da América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Lançamento</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do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Global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 design</a:t>
            </a: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2019</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text, computer&#10;&#10;Description automatically generated">
            <a:extLst>
              <a:ext uri="{FF2B5EF4-FFF2-40B4-BE49-F238E27FC236}">
                <a16:creationId xmlns:a16="http://schemas.microsoft.com/office/drawing/2014/main" id="{AC69F586-17E8-4D16-8134-3A7040DCA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66031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EA335CCB-1C52-47D3-884B-E6AD2BBFF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4873" y="7690387"/>
            <a:ext cx="1080000" cy="1080000"/>
          </a:xfrm>
          <a:prstGeom prst="rect">
            <a:avLst/>
          </a:prstGeom>
        </p:spPr>
      </p:pic>
      <p:sp>
        <p:nvSpPr>
          <p:cNvPr id="9" name="TextBox 8">
            <a:extLst>
              <a:ext uri="{FF2B5EF4-FFF2-40B4-BE49-F238E27FC236}">
                <a16:creationId xmlns:a16="http://schemas.microsoft.com/office/drawing/2014/main" id="{AC01AA00-241B-428A-874B-D2BC7318E06B}"/>
              </a:ext>
            </a:extLst>
          </p:cNvPr>
          <p:cNvSpPr txBox="1"/>
          <p:nvPr/>
        </p:nvSpPr>
        <p:spPr>
          <a:xfrm>
            <a:off x="4460678" y="7414639"/>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4115309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72108"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E2.Slant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Inclinação</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53568"/>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Slant</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pt-PT"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é um aplicativo que imita a maneira como as formigas se comunicam tanto por meio de interações individuais quanto por trilhas de </a:t>
            </a:r>
            <a:r>
              <a:rPr kumimoji="0" lang="pt-PT" sz="1600" b="0"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feromónios</a:t>
            </a:r>
            <a:r>
              <a:rPr kumimoji="0" lang="pt-PT"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Este aplicativo visa reduzir o desperdício de alimentos criando uma plataforma para que os usuários influenciem as decisões uns dos outros em relação à qualidade e localização dos alimentos</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a:t>
            </a:r>
            <a:endPar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05563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80816"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2/10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2/10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364923" y="8520614"/>
              <a:ext cx="10187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10/10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37032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74555" y="7776404"/>
              <a:ext cx="7927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1/10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199309" cy="720000"/>
            <a:chOff x="391355" y="8346977"/>
            <a:chExt cx="3199309"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41313" y="8510162"/>
              <a:ext cx="114935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6/10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408175" y="7060158"/>
              <a:ext cx="93766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10/10</a:t>
              </a:r>
            </a:p>
          </p:txBody>
        </p:sp>
      </p:grpSp>
      <p:pic>
        <p:nvPicPr>
          <p:cNvPr id="21" name="Picture 20" descr="A picture containing outdoor object, honeycomb&#10;&#10;Description automatically generated">
            <a:extLst>
              <a:ext uri="{FF2B5EF4-FFF2-40B4-BE49-F238E27FC236}">
                <a16:creationId xmlns:a16="http://schemas.microsoft.com/office/drawing/2014/main" id="{350DEC5C-FF7F-4884-B399-41647C3890D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638" y="1435074"/>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8206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E2.Slant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276850"/>
            <a:ext cx="6003407" cy="3536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Slant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Fome</a:t>
            </a:r>
            <a:r>
              <a:rPr lang="en-US" sz="1700" dirty="0">
                <a:solidFill>
                  <a:prstClr val="black"/>
                </a:solidFill>
                <a:latin typeface="Comic Sans MS" panose="030F0702030302020204" pitchFamily="66" charset="0"/>
              </a:rPr>
              <a:t> zero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Comunidades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sustentáveis</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Produção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consume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responsáveis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a:t>
            </a:r>
            <a:r>
              <a:rPr lang="en-US" sz="1700" dirty="0" err="1">
                <a:solidFill>
                  <a:prstClr val="black"/>
                </a:solidFill>
                <a:latin typeface="Comic Sans MS" panose="030F0702030302020204" pitchFamily="66" charset="0"/>
              </a:rPr>
              <a:t>ão</a:t>
            </a:r>
            <a:r>
              <a:rPr lang="en-US" sz="1700" dirty="0">
                <a:solidFill>
                  <a:prstClr val="black"/>
                </a:solidFill>
                <a:latin typeface="Comic Sans MS" panose="030F0702030302020204" pitchFamily="66" charset="0"/>
              </a:rPr>
              <a:t> </a:t>
            </a:r>
            <a:r>
              <a:rPr lang="en-US" sz="1700" dirty="0" err="1">
                <a:solidFill>
                  <a:prstClr val="black"/>
                </a:solidFill>
                <a:latin typeface="Comic Sans MS" panose="030F0702030302020204" pitchFamily="66" charset="0"/>
              </a:rPr>
              <a:t>climática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Chile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Lançamento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do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Global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 design</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Ano: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2017</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text, food, fruit, container&#10;&#10;Description automatically generated">
            <a:extLst>
              <a:ext uri="{FF2B5EF4-FFF2-40B4-BE49-F238E27FC236}">
                <a16:creationId xmlns:a16="http://schemas.microsoft.com/office/drawing/2014/main" id="{B6906CC0-24FE-40E4-90AB-FCC55BF30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28227"/>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6B7B4088-4F05-4723-A4A2-4414349F0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720" y="7626506"/>
            <a:ext cx="1080000" cy="1080000"/>
          </a:xfrm>
          <a:prstGeom prst="rect">
            <a:avLst/>
          </a:prstGeom>
        </p:spPr>
      </p:pic>
      <p:sp>
        <p:nvSpPr>
          <p:cNvPr id="9" name="TextBox 8">
            <a:extLst>
              <a:ext uri="{FF2B5EF4-FFF2-40B4-BE49-F238E27FC236}">
                <a16:creationId xmlns:a16="http://schemas.microsoft.com/office/drawing/2014/main" id="{65233BF3-777A-49BD-B7B5-0F464A3082C4}"/>
              </a:ext>
            </a:extLst>
          </p:cNvPr>
          <p:cNvSpPr txBox="1"/>
          <p:nvPr/>
        </p:nvSpPr>
        <p:spPr>
          <a:xfrm>
            <a:off x="4503208" y="7350844"/>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1439811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F2.Hexagro</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195282" y="4927802"/>
            <a:ext cx="6356194" cy="22844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a:t>
            </a:r>
            <a:r>
              <a:rPr kumimoji="0" lang="en-US"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equipa</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Hexagro</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criou</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um sistema de cultivo “sem enterrar” que dá às pessoas a oportunidade de cultivar alimentos saudáveis ​​em uma pequena pegada. Os sistemas hidropónicos geralmente usam materiais sintéticos e tendem a funcionar como sistemas fechados. Em comparação, o </a:t>
            </a:r>
            <a:r>
              <a:rPr kumimoji="0" lang="pt-PT"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Hexagro</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é feito de materiais recicláveis, biodegradáveis ​​e possui um formato hexagonal único, inspirado em padrões geométricos encontrados na natureza.</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10614"/>
            <a:ext cx="3091102" cy="684000"/>
            <a:chOff x="391355" y="6910614"/>
            <a:chExt cx="3091102"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0088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73593" y="7059602"/>
              <a:ext cx="10088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5/10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0014" y="7772033"/>
              <a:ext cx="9171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517323" y="8513456"/>
              <a:ext cx="9171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4676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7/10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2984258" cy="720000"/>
            <a:chOff x="391355" y="8346977"/>
            <a:chExt cx="298425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23993" y="8498502"/>
              <a:ext cx="95162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9/10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428712" y="7060158"/>
              <a:ext cx="9171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10/10</a:t>
              </a:r>
            </a:p>
          </p:txBody>
        </p:sp>
      </p:grpSp>
      <p:pic>
        <p:nvPicPr>
          <p:cNvPr id="21" name="Picture 20" descr="A group of bees on a honeycomb&#10;&#10;Description automatically generated with low confidence">
            <a:extLst>
              <a:ext uri="{FF2B5EF4-FFF2-40B4-BE49-F238E27FC236}">
                <a16:creationId xmlns:a16="http://schemas.microsoft.com/office/drawing/2014/main" id="{F6193A2E-1097-4E6D-B805-2376D7A5C11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92544"/>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91557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F2.Hexagro (</a:t>
            </a:r>
            <a:r>
              <a:rPr kumimoji="0" lang="en-US" sz="2400" b="1" i="0" u="none" strike="noStrike" kern="1200" cap="none" spc="0" normalizeH="0" baseline="0" noProof="0" dirty="0" err="1">
                <a:ln>
                  <a:noFill/>
                </a:ln>
                <a:solidFill>
                  <a:srgbClr val="7030A0"/>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58040" y="4837588"/>
            <a:ext cx="6356194" cy="46548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Hexagro</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Fome</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zero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Saúde</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Bem</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estar</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8.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Crescimento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económico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saudável</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comunidades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sustentáveis</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Consumo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produção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responsáveis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Colombia, Costa Rica,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Itália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Lançamento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do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Global</a:t>
            </a:r>
          </a:p>
          <a:p>
            <a:pPr marL="0" marR="0" lvl="0" indent="0" defTabSz="457200" rtl="0" eaLnBrk="1" fontAlgn="base" latinLnBrk="0" hangingPunct="1">
              <a:lnSpc>
                <a:spcPct val="150000"/>
              </a:lnSpc>
              <a:spcBef>
                <a:spcPts val="0"/>
              </a:spcBef>
              <a:spcAft>
                <a:spcPts val="0"/>
              </a:spcAft>
              <a:buClrTx/>
              <a:buSzTx/>
              <a:buFontTx/>
              <a:buNone/>
              <a:tabLst/>
              <a:defRPr/>
            </a:pPr>
            <a:r>
              <a:rPr lang="en-US" sz="1700" dirty="0">
                <a:solidFill>
                  <a:prstClr val="black"/>
                </a:solidFill>
                <a:latin typeface="Comic Sans MS" panose="030F0702030302020204" pitchFamily="66" charset="0"/>
              </a:rPr>
              <a:t>De design</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2016</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table, indoor, plate, dining table&#10;&#10;Description automatically generated">
            <a:extLst>
              <a:ext uri="{FF2B5EF4-FFF2-40B4-BE49-F238E27FC236}">
                <a16:creationId xmlns:a16="http://schemas.microsoft.com/office/drawing/2014/main" id="{FFB8085A-814A-4AC7-AFF8-FC7B86C8C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48157"/>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18D1510A-8B15-4F65-AFF6-DB29F5EA9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0590" y="7802681"/>
            <a:ext cx="1080000" cy="1080000"/>
          </a:xfrm>
          <a:prstGeom prst="rect">
            <a:avLst/>
          </a:prstGeom>
        </p:spPr>
      </p:pic>
      <p:sp>
        <p:nvSpPr>
          <p:cNvPr id="9" name="TextBox 8">
            <a:extLst>
              <a:ext uri="{FF2B5EF4-FFF2-40B4-BE49-F238E27FC236}">
                <a16:creationId xmlns:a16="http://schemas.microsoft.com/office/drawing/2014/main" id="{761238B4-8A37-497A-A67A-66AEC98718B3}"/>
              </a:ext>
            </a:extLst>
          </p:cNvPr>
          <p:cNvSpPr txBox="1"/>
          <p:nvPr/>
        </p:nvSpPr>
        <p:spPr>
          <a:xfrm>
            <a:off x="4545738" y="7499699"/>
            <a:ext cx="2233064" cy="276999"/>
          </a:xfrm>
          <a:prstGeom prst="rect">
            <a:avLst/>
          </a:prstGeom>
          <a:noFill/>
        </p:spPr>
        <p:txBody>
          <a:bodyPr wrap="square" rtlCol="0">
            <a:spAutoFit/>
          </a:bodyPr>
          <a:lstStyle/>
          <a:p>
            <a:pPr algn="ctr"/>
            <a:r>
              <a:rPr lang="en-US" sz="1200" i="1" dirty="0" err="1">
                <a:solidFill>
                  <a:schemeClr val="bg1"/>
                </a:solidFill>
                <a:latin typeface="Comic Sans MS" panose="030F0702030302020204" pitchFamily="66" charset="0"/>
              </a:rPr>
              <a:t>Descobre</a:t>
            </a:r>
            <a:r>
              <a:rPr lang="en-US" sz="1200" i="1" dirty="0">
                <a:solidFill>
                  <a:schemeClr val="bg1"/>
                </a:solidFill>
                <a:latin typeface="Comic Sans MS" panose="030F0702030302020204" pitchFamily="66" charset="0"/>
              </a:rPr>
              <a:t> </a:t>
            </a:r>
            <a:r>
              <a:rPr lang="en-US" sz="1200" i="1" dirty="0" err="1">
                <a:solidFill>
                  <a:schemeClr val="bg1"/>
                </a:solidFill>
                <a:latin typeface="Comic Sans MS" panose="030F0702030302020204" pitchFamily="66" charset="0"/>
              </a:rPr>
              <a:t>mais</a:t>
            </a:r>
            <a:r>
              <a:rPr lang="en-US" sz="1200" i="1" dirty="0">
                <a:solidFill>
                  <a:schemeClr val="bg1"/>
                </a:solidFill>
                <a:latin typeface="Comic Sans MS" panose="030F0702030302020204" pitchFamily="66" charset="0"/>
              </a:rPr>
              <a:t>!</a:t>
            </a:r>
          </a:p>
        </p:txBody>
      </p:sp>
    </p:spTree>
    <p:extLst>
      <p:ext uri="{BB962C8B-B14F-4D97-AF65-F5344CB8AC3E}">
        <p14:creationId xmlns:p14="http://schemas.microsoft.com/office/powerpoint/2010/main" val="254030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478C58-3D44-4BB3-8856-2BB1826F6BF5}"/>
              </a:ext>
            </a:extLst>
          </p:cNvPr>
          <p:cNvSpPr/>
          <p:nvPr/>
        </p:nvSpPr>
        <p:spPr>
          <a:xfrm>
            <a:off x="245328" y="223025"/>
            <a:ext cx="6356194" cy="9456234"/>
          </a:xfrm>
          <a:prstGeom prst="roundRect">
            <a:avLst/>
          </a:prstGeom>
          <a:solidFill>
            <a:schemeClr val="bg1">
              <a:alpha val="86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C9FA294-0EFA-4A73-BA5B-3A68702AB6E1}"/>
              </a:ext>
            </a:extLst>
          </p:cNvPr>
          <p:cNvSpPr txBox="1"/>
          <p:nvPr/>
        </p:nvSpPr>
        <p:spPr>
          <a:xfrm>
            <a:off x="259616" y="-42864"/>
            <a:ext cx="6356194" cy="10723448"/>
          </a:xfrm>
          <a:prstGeom prst="rect">
            <a:avLst/>
          </a:prstGeom>
          <a:noFill/>
        </p:spPr>
        <p:txBody>
          <a:bodyPr wrap="square" rtlCol="0">
            <a:spAutoFit/>
          </a:bodyPr>
          <a:lstStyle/>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450"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1450" b="1" u="sng" dirty="0" err="1">
                <a:effectLst/>
                <a:latin typeface="Comic Sans MS" panose="030F0702030302020204" pitchFamily="66" charset="0"/>
                <a:ea typeface="Calibri" panose="020F0502020204030204" pitchFamily="34" charset="0"/>
                <a:cs typeface="Times New Roman" panose="02020603050405020304" pitchFamily="18" charset="0"/>
              </a:rPr>
              <a:t>Regras</a:t>
            </a: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 do </a:t>
            </a:r>
            <a:r>
              <a:rPr lang="en-GB" sz="1450" b="1" u="sng" dirty="0" err="1">
                <a:effectLst/>
                <a:latin typeface="Comic Sans MS" panose="030F0702030302020204" pitchFamily="66" charset="0"/>
                <a:ea typeface="Calibri" panose="020F0502020204030204" pitchFamily="34" charset="0"/>
                <a:cs typeface="Times New Roman" panose="02020603050405020304" pitchFamily="18" charset="0"/>
              </a:rPr>
              <a:t>jogo</a:t>
            </a: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 de cartas da Biomimética (1 – 4 </a:t>
            </a:r>
            <a:r>
              <a:rPr lang="en-GB" sz="1450" b="1" u="sng" dirty="0" err="1">
                <a:effectLst/>
                <a:latin typeface="Comic Sans MS" panose="030F0702030302020204" pitchFamily="66" charset="0"/>
                <a:ea typeface="Calibri" panose="020F0502020204030204" pitchFamily="34" charset="0"/>
                <a:cs typeface="Times New Roman" panose="02020603050405020304" pitchFamily="18" charset="0"/>
              </a:rPr>
              <a:t>jogadores</a:t>
            </a: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a:t>
            </a:r>
            <a:endParaRPr lang="en-GB" sz="1450"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Objetivo</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Ser 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primeiro</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conseguir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ganhar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todas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as cartas.</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Baralhar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pt-PT" sz="1450" dirty="0">
                <a:effectLst/>
                <a:latin typeface="Comic Sans MS" panose="030F0702030302020204" pitchFamily="66" charset="0"/>
                <a:ea typeface="Calibri" panose="020F0502020204030204" pitchFamily="34" charset="0"/>
                <a:cs typeface="Times New Roman" panose="02020603050405020304" pitchFamily="18" charset="0"/>
              </a:rPr>
              <a:t>baralhe as cartas e dê a cada jogador um número igual de cartas. Todas as cartas restantes são retiradas.</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Não</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faças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batota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pt-PT" sz="1450" dirty="0">
                <a:effectLst/>
                <a:latin typeface="Comic Sans MS" panose="030F0702030302020204" pitchFamily="66" charset="0"/>
                <a:ea typeface="Calibri" panose="020F0502020204030204" pitchFamily="34" charset="0"/>
                <a:cs typeface="Times New Roman" panose="02020603050405020304" pitchFamily="18" charset="0"/>
              </a:rPr>
              <a:t>Os jogadores devem manter todas as suas cartas numa pilha (sem ver o que têm) e olhar apenas para a carta do topo.</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Começar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jogador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1 (</a:t>
            </a:r>
            <a:r>
              <a:rPr lang="pt-PT" sz="1450" dirty="0">
                <a:effectLst/>
                <a:latin typeface="Comic Sans MS" panose="030F0702030302020204" pitchFamily="66" charset="0"/>
                <a:ea typeface="Calibri" panose="020F0502020204030204" pitchFamily="34" charset="0"/>
                <a:cs typeface="Times New Roman" panose="02020603050405020304" pitchFamily="18" charset="0"/>
              </a:rPr>
              <a:t>à esquerda do jogador que distribuiu as cartas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começa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jogo</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por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ler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o início da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sua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carta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pensando</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que é 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mais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alto/</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mais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valor</a:t>
            </a:r>
            <a:r>
              <a:rPr lang="en-GB" sz="1450" dirty="0">
                <a:latin typeface="Comic Sans MS" panose="030F0702030302020204" pitchFamily="66" charset="0"/>
                <a:ea typeface="Calibri" panose="020F0502020204030204" pitchFamily="34" charset="0"/>
                <a:cs typeface="Times New Roman" panose="02020603050405020304" pitchFamily="18" charset="0"/>
              </a:rPr>
              <a:t>, </a:t>
            </a:r>
            <a:r>
              <a:rPr lang="en-GB" sz="1450" dirty="0" err="1">
                <a:latin typeface="Comic Sans MS" panose="030F0702030302020204" pitchFamily="66" charset="0"/>
                <a:ea typeface="Calibri" panose="020F0502020204030204" pitchFamily="34" charset="0"/>
                <a:cs typeface="Times New Roman" panose="02020603050405020304" pitchFamily="18" charset="0"/>
              </a:rPr>
              <a:t>apostando</a:t>
            </a:r>
            <a:r>
              <a:rPr lang="en-GB" sz="1450" dirty="0">
                <a:latin typeface="Comic Sans MS" panose="030F0702030302020204" pitchFamily="66" charset="0"/>
                <a:ea typeface="Calibri" panose="020F0502020204030204" pitchFamily="34" charset="0"/>
                <a:cs typeface="Times New Roman" panose="02020603050405020304" pitchFamily="18" charset="0"/>
              </a:rPr>
              <a:t> a </a:t>
            </a:r>
            <a:r>
              <a:rPr lang="en-GB" sz="1450" dirty="0" err="1">
                <a:latin typeface="Comic Sans MS" panose="030F0702030302020204" pitchFamily="66" charset="0"/>
                <a:ea typeface="Calibri" panose="020F0502020204030204" pitchFamily="34" charset="0"/>
                <a:cs typeface="Times New Roman" panose="02020603050405020304" pitchFamily="18" charset="0"/>
              </a:rPr>
              <a:t>sua</a:t>
            </a:r>
            <a:r>
              <a:rPr lang="en-GB" sz="1450" dirty="0">
                <a:latin typeface="Comic Sans MS" panose="030F0702030302020204" pitchFamily="66" charset="0"/>
                <a:ea typeface="Calibri" panose="020F0502020204030204" pitchFamily="34" charset="0"/>
                <a:cs typeface="Times New Roman" panose="02020603050405020304" pitchFamily="18" charset="0"/>
              </a:rPr>
              <a:t> carta.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p>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Cartas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especiais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pt-PT" sz="1450" dirty="0">
                <a:effectLst/>
                <a:latin typeface="Comic Sans MS" panose="030F0702030302020204" pitchFamily="66" charset="0"/>
                <a:ea typeface="Calibri" panose="020F0502020204030204" pitchFamily="34" charset="0"/>
                <a:cs typeface="Times New Roman" panose="02020603050405020304" pitchFamily="18" charset="0"/>
              </a:rPr>
              <a:t>Quem tiver o cartão vermelho, recebe 2 cartões de cada jogador enquanto com o cartão amarelo recebe 1 cartão de cada jogador.</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Ganhos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maiores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pt-PT" sz="1450" dirty="0">
                <a:effectLst/>
                <a:latin typeface="Comic Sans MS" panose="030F0702030302020204" pitchFamily="66" charset="0"/>
                <a:ea typeface="Calibri" panose="020F0502020204030204" pitchFamily="34" charset="0"/>
                <a:cs typeface="Times New Roman" panose="02020603050405020304" pitchFamily="18" charset="0"/>
              </a:rPr>
              <a:t>O jogador com a pontuação mais alta ganha a(s) carta(s) perdedora(s) e as coloca no fundo de sua pilha.</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Consegues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superá</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-lo?:</a:t>
            </a:r>
            <a:r>
              <a:rPr lang="pt-PT" sz="1450" dirty="0">
                <a:effectLst/>
                <a:latin typeface="Comic Sans MS" panose="030F0702030302020204" pitchFamily="66" charset="0"/>
                <a:ea typeface="Calibri" panose="020F0502020204030204" pitchFamily="34" charset="0"/>
                <a:cs typeface="Times New Roman" panose="02020603050405020304" pitchFamily="18" charset="0"/>
              </a:rPr>
              <a:t>Os outros jogadores então olham para a carta do topo e veem se a mesma categoria de pontos pode ser derrotada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Sorteio</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para a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batalha</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pt-PT" sz="1450" dirty="0">
                <a:effectLst/>
                <a:latin typeface="Comic Sans MS" panose="030F0702030302020204" pitchFamily="66" charset="0"/>
                <a:ea typeface="Calibri" panose="020F0502020204030204" pitchFamily="34" charset="0"/>
                <a:cs typeface="Times New Roman" panose="02020603050405020304" pitchFamily="18" charset="0"/>
              </a:rPr>
              <a:t>Se 2 cartas tiverem o mesmo valor de atributo, todas elas permanecem em baixo e são ganhas pelo vencedor da próxima rodada</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Vencedor</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jogador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que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tiver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mais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cartas no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fim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ganha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p>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Scan de QR codes!: </a:t>
            </a:r>
            <a:r>
              <a:rPr lang="pt-PT" sz="1450" dirty="0">
                <a:effectLst/>
                <a:latin typeface="Comic Sans MS" panose="030F0702030302020204" pitchFamily="66" charset="0"/>
                <a:ea typeface="Calibri" panose="020F0502020204030204" pitchFamily="34" charset="0"/>
                <a:cs typeface="Times New Roman" panose="02020603050405020304" pitchFamily="18" charset="0"/>
              </a:rPr>
              <a:t>Sabe mais sobre os conceitos de Biomimética digitalizando os códigos QR no verso dos cartões.</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Cria</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tua</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propria carta da Biomimética!: </a:t>
            </a:r>
            <a:r>
              <a:rPr lang="pt-PT" sz="1450" dirty="0">
                <a:effectLst/>
                <a:latin typeface="Comic Sans MS" panose="030F0702030302020204" pitchFamily="66" charset="0"/>
                <a:ea typeface="Calibri" panose="020F0502020204030204" pitchFamily="34" charset="0"/>
                <a:cs typeface="Times New Roman" panose="02020603050405020304" pitchFamily="18" charset="0"/>
              </a:rPr>
              <a:t>A partir do modelo digital, podes modificar os cartões. Encontra exemplos relevantes de Biomimética ou inspira-te na Natureza para criar os teus próprios protótipos e cartões!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p>
          <a:p>
            <a:pPr algn="ctr">
              <a:spcAft>
                <a:spcPts val="800"/>
              </a:spcAft>
            </a:pPr>
            <a:r>
              <a:rPr lang="en-GB" sz="1450" b="1" u="sng" dirty="0" err="1">
                <a:effectLst/>
                <a:latin typeface="Comic Sans MS" panose="030F0702030302020204" pitchFamily="66" charset="0"/>
                <a:ea typeface="Calibri" panose="020F0502020204030204" pitchFamily="34" charset="0"/>
                <a:cs typeface="Times New Roman" panose="02020603050405020304" pitchFamily="18" charset="0"/>
              </a:rPr>
              <a:t>Edição</a:t>
            </a: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 Especial (5 </a:t>
            </a:r>
            <a:r>
              <a:rPr lang="en-GB" sz="1450" b="1" u="sng" dirty="0" err="1">
                <a:effectLst/>
                <a:latin typeface="Comic Sans MS" panose="030F0702030302020204" pitchFamily="66" charset="0"/>
                <a:ea typeface="Calibri" panose="020F0502020204030204" pitchFamily="34" charset="0"/>
                <a:cs typeface="Times New Roman" panose="02020603050405020304" pitchFamily="18" charset="0"/>
              </a:rPr>
              <a:t>jogadores</a:t>
            </a: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a:t>
            </a:r>
            <a:endParaRPr lang="en-GB" sz="1450"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pt-PT" sz="1200" dirty="0">
                <a:effectLst/>
                <a:latin typeface="Comic Sans MS" panose="030F0702030302020204" pitchFamily="66" charset="0"/>
                <a:ea typeface="Calibri" panose="020F0502020204030204" pitchFamily="34" charset="0"/>
                <a:cs typeface="Times New Roman" panose="02020603050405020304" pitchFamily="18" charset="0"/>
              </a:rPr>
              <a:t>Remova os cartões especiais. Todas as cartas restantes são distribuídas igualmente. Cada cartão no canto superior esquerdo tem uma letra e um número (A1, B2, etc.). O objetivo é coletar o maior número de conjuntos de cinco cartas da mesma cor (por exemplo, A1-A5). O primeiro jogador pede a um jogador a carta necessária para fazer um conjunto de cinco</a:t>
            </a:r>
            <a:r>
              <a:rPr lang="pt-PT" sz="1400" dirty="0">
                <a:effectLst/>
                <a:latin typeface="Comic Sans MS" panose="030F0702030302020204" pitchFamily="66" charset="0"/>
                <a:ea typeface="Calibri" panose="020F0502020204030204" pitchFamily="34" charset="0"/>
                <a:cs typeface="Times New Roman" panose="02020603050405020304" pitchFamily="18" charset="0"/>
              </a:rPr>
              <a:t>. </a:t>
            </a:r>
            <a:r>
              <a:rPr lang="pt-PT" sz="1200" dirty="0">
                <a:effectLst/>
                <a:latin typeface="Comic Sans MS" panose="030F0702030302020204" pitchFamily="66" charset="0"/>
                <a:ea typeface="Calibri" panose="020F0502020204030204" pitchFamily="34" charset="0"/>
                <a:cs typeface="Times New Roman" panose="02020603050405020304" pitchFamily="18" charset="0"/>
              </a:rPr>
              <a:t>Se o jogador responder que tem a carta solicitada, começa a batalha e continuam a pedir cartas aos outros jogadores até que alguém lhe diga que não tem a carta solicitada. Então o jogador que respondeu não, continua, pedindo uma carta de outro jogador </a:t>
            </a:r>
            <a:r>
              <a:rPr lang="pt-PT" sz="1400" dirty="0">
                <a:effectLst/>
                <a:latin typeface="Comic Sans MS" panose="030F0702030302020204" pitchFamily="66" charset="0"/>
                <a:ea typeface="Calibri" panose="020F0502020204030204" pitchFamily="34" charset="0"/>
                <a:cs typeface="Times New Roman" panose="02020603050405020304" pitchFamily="18" charset="0"/>
              </a:rPr>
              <a:t>de sua escolha</a:t>
            </a:r>
            <a:r>
              <a:rPr lang="pt-PT" sz="1450" dirty="0">
                <a:effectLst/>
                <a:latin typeface="Comic Sans MS" panose="030F0702030302020204" pitchFamily="66" charset="0"/>
                <a:ea typeface="Calibri" panose="020F0502020204030204" pitchFamily="34" charset="0"/>
                <a:cs typeface="Times New Roman" panose="02020603050405020304" pitchFamily="18" charset="0"/>
              </a:rPr>
              <a:t>. </a:t>
            </a:r>
            <a:r>
              <a:rPr lang="pt-PT" sz="1400" dirty="0">
                <a:effectLst/>
                <a:latin typeface="Comic Sans MS" panose="030F0702030302020204" pitchFamily="66" charset="0"/>
                <a:ea typeface="Calibri" panose="020F0502020204030204" pitchFamily="34" charset="0"/>
                <a:cs typeface="Times New Roman" panose="02020603050405020304" pitchFamily="18" charset="0"/>
              </a:rPr>
              <a:t>IMPORTANTE: </a:t>
            </a:r>
            <a:r>
              <a:rPr lang="pt-PT" sz="1200" dirty="0">
                <a:effectLst/>
                <a:latin typeface="Comic Sans MS" panose="030F0702030302020204" pitchFamily="66" charset="0"/>
                <a:ea typeface="Calibri" panose="020F0502020204030204" pitchFamily="34" charset="0"/>
                <a:cs typeface="Times New Roman" panose="02020603050405020304" pitchFamily="18" charset="0"/>
              </a:rPr>
              <a:t>Defina um limite de tempo, por exemplo, 10 minutos de jogo. No final do tempo, o vencedor é o jogador      com mais conjuntos de cinco cartas.</a:t>
            </a:r>
            <a:endParaRPr lang="en-GB" sz="12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p>
          <a:p>
            <a:pPr algn="ctr">
              <a:spcAft>
                <a:spcPts val="800"/>
              </a:spcAft>
            </a:pP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p>
        </p:txBody>
      </p:sp>
      <p:cxnSp>
        <p:nvCxnSpPr>
          <p:cNvPr id="4" name="Straight Connector 3">
            <a:extLst>
              <a:ext uri="{FF2B5EF4-FFF2-40B4-BE49-F238E27FC236}">
                <a16:creationId xmlns:a16="http://schemas.microsoft.com/office/drawing/2014/main" id="{1CB417D4-D11C-496F-AE67-122B493EAE08}"/>
              </a:ext>
            </a:extLst>
          </p:cNvPr>
          <p:cNvCxnSpPr/>
          <p:nvPr/>
        </p:nvCxnSpPr>
        <p:spPr>
          <a:xfrm>
            <a:off x="2037537" y="9501188"/>
            <a:ext cx="2771775"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262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549636"/>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A3.Elightra</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5033101"/>
            <a:ext cx="6356194" cy="2035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Alimentado por painéis solares protegidos por conchas externas duras, como élitros de joaninha ou estojos de asa</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ELIGHTRA</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é uma solução de iluminação ecológica que ajuda a construir comunidades resilientes. Esta solução inovadora e focada na comunidade fornece luz e energia aos refugiados que vivem em campos “temporários”, reunindo os deslocados em assentamentos temporários.</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11365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328087" y="7059602"/>
              <a:ext cx="93582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516099" y="7785019"/>
              <a:ext cx="7961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6/10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536384" y="8524023"/>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5/10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44045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4/10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536384" y="7049207"/>
              <a:ext cx="82974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ladybug on a leaf&#10;&#10;Description automatically generated">
            <a:extLst>
              <a:ext uri="{FF2B5EF4-FFF2-40B4-BE49-F238E27FC236}">
                <a16:creationId xmlns:a16="http://schemas.microsoft.com/office/drawing/2014/main" id="{BFCC4F3D-A7FF-4997-B18C-73EF357BD7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2173" y="1295253"/>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16816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71382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A3.Elightra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133745"/>
            <a:ext cx="6003407" cy="42513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ELIGHTRA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Saúde</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bem</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estar</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4.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Qualidade</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na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educação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5. </a:t>
            </a:r>
            <a:r>
              <a:rPr lang="en-US" sz="1700" dirty="0" err="1">
                <a:solidFill>
                  <a:prstClr val="black"/>
                </a:solidFill>
                <a:latin typeface="Comic Sans MS" panose="030F0702030302020204" pitchFamily="66" charset="0"/>
              </a:rPr>
              <a:t>Igualdade</a:t>
            </a:r>
            <a:r>
              <a:rPr lang="en-US" sz="1700" dirty="0">
                <a:solidFill>
                  <a:prstClr val="black"/>
                </a:solidFill>
                <a:latin typeface="Comic Sans MS" panose="030F0702030302020204" pitchFamily="66" charset="0"/>
              </a:rPr>
              <a:t> de </a:t>
            </a:r>
            <a:r>
              <a:rPr lang="en-US" sz="1700" dirty="0" err="1">
                <a:solidFill>
                  <a:prstClr val="black"/>
                </a:solidFill>
                <a:latin typeface="Comic Sans MS" panose="030F0702030302020204" pitchFamily="66" charset="0"/>
              </a:rPr>
              <a:t>género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7.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Energia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acessível</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limpa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16. </a:t>
            </a:r>
            <a:r>
              <a:rPr kumimoji="0" lang="pt-PT"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Justiça , paz e instituições fortes</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Estados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Unidos da América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Global de design</a:t>
            </a: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5" name="Picture 4" descr="A picture containing floor, dark&#10;&#10;Description automatically generated">
            <a:extLst>
              <a:ext uri="{FF2B5EF4-FFF2-40B4-BE49-F238E27FC236}">
                <a16:creationId xmlns:a16="http://schemas.microsoft.com/office/drawing/2014/main" id="{CCE1729F-E9BE-4AF5-A5B1-F445E4D3F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73" y="158655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861028E5-EC37-4149-932E-B002D13D6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4873" y="7779449"/>
            <a:ext cx="1080000" cy="1080000"/>
          </a:xfrm>
          <a:prstGeom prst="rect">
            <a:avLst/>
          </a:prstGeom>
        </p:spPr>
      </p:pic>
      <p:sp>
        <p:nvSpPr>
          <p:cNvPr id="9" name="TextBox 8">
            <a:extLst>
              <a:ext uri="{FF2B5EF4-FFF2-40B4-BE49-F238E27FC236}">
                <a16:creationId xmlns:a16="http://schemas.microsoft.com/office/drawing/2014/main" id="{D78F0D4F-8B95-4641-87B4-CCC6D73BF3DA}"/>
              </a:ext>
            </a:extLst>
          </p:cNvPr>
          <p:cNvSpPr txBox="1"/>
          <p:nvPr/>
        </p:nvSpPr>
        <p:spPr>
          <a:xfrm>
            <a:off x="4460678" y="7499699"/>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3438497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B3.Uma </a:t>
            </a:r>
            <a:r>
              <a:rPr kumimoji="0" lang="en-US" sz="2400" b="1" i="0" u="none" strike="noStrike" kern="1200" cap="none" spc="0" normalizeH="0" baseline="0" noProof="0" dirty="0" err="1">
                <a:ln>
                  <a:noFill/>
                </a:ln>
                <a:solidFill>
                  <a:srgbClr val="002060"/>
                </a:solidFill>
                <a:effectLst/>
                <a:uLnTx/>
                <a:uFillTx/>
                <a:latin typeface="Lucida Calligraphy" panose="03010101010101010101" pitchFamily="66" charset="0"/>
                <a:ea typeface="+mn-ea"/>
                <a:cs typeface="+mn-cs"/>
              </a:rPr>
              <a:t>parede</a:t>
            </a: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Lucida Calligraphy" panose="03010101010101010101" pitchFamily="66" charset="0"/>
                <a:ea typeface="+mn-ea"/>
                <a:cs typeface="+mn-cs"/>
              </a:rPr>
              <a:t>sensível</a:t>
            </a:r>
            <a:endPar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85406" y="4898000"/>
            <a:ext cx="6125269" cy="24050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Inspirado em sapos de orelhas côncavas, folhas de mimosa e caracóis do deserto, uma equipe em Taiwan projetou uma barreira de ruído verde e um sistema de guarda-sol (</a:t>
            </a:r>
            <a:r>
              <a:rPr kumimoji="0" lang="pt-PT"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Parede Sensível –</a:t>
            </a:r>
            <a:r>
              <a:rPr kumimoji="0" lang="pt-PT" sz="16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Sensitive</a:t>
            </a:r>
            <a:r>
              <a:rPr kumimoji="0" lang="pt-PT"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pt-PT" sz="16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wall</a:t>
            </a: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que visa melhorar as condições de vida urbana, fornecendo um sistema dinâmico de isolamento acústico natural e vegetação de elevação para áreas urbanas. paisagens</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11365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458836" y="7059602"/>
              <a:ext cx="78716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6/10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36384" y="8524023"/>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5/10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4676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5/10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7030A0"/>
                    </a:solidFill>
                    <a:effectLst/>
                    <a:uLnTx/>
                    <a:uFillTx/>
                    <a:latin typeface="Lucida Calligraphy" panose="03010101010101010101" pitchFamily="66" charset="0"/>
                    <a:ea typeface="+mn-ea"/>
                    <a:cs typeface="+mn-cs"/>
                  </a:rPr>
                  <a:t>Cooperaçaõ</a:t>
                </a:r>
                <a:endPar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endParaRP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351222" y="8488208"/>
              <a:ext cx="988813"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10/10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527296" y="7060158"/>
              <a:ext cx="818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9/10</a:t>
              </a:r>
            </a:p>
          </p:txBody>
        </p:sp>
      </p:grpSp>
      <p:pic>
        <p:nvPicPr>
          <p:cNvPr id="14" name="Picture 13" descr="A frog on a leaf&#10;&#10;Description automatically generated">
            <a:extLst>
              <a:ext uri="{FF2B5EF4-FFF2-40B4-BE49-F238E27FC236}">
                <a16:creationId xmlns:a16="http://schemas.microsoft.com/office/drawing/2014/main" id="{DE608B02-5259-41D8-8C7F-58985B2F51E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58" y="1363906"/>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71276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87494"/>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B3.Parede </a:t>
            </a:r>
            <a:r>
              <a:rPr kumimoji="0" lang="en-US" sz="2400" b="1" i="0" u="none" strike="noStrike" kern="1200" cap="none" spc="0" normalizeH="0" baseline="0" noProof="0" dirty="0" err="1">
                <a:ln>
                  <a:noFill/>
                </a:ln>
                <a:solidFill>
                  <a:srgbClr val="002060"/>
                </a:solidFill>
                <a:effectLst/>
                <a:uLnTx/>
                <a:uFillTx/>
                <a:latin typeface="Lucida Calligraphy" panose="03010101010101010101" pitchFamily="66" charset="0"/>
                <a:ea typeface="+mn-ea"/>
                <a:cs typeface="+mn-cs"/>
              </a:rPr>
              <a:t>Sensível</a:t>
            </a:r>
            <a:endPar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a:t>
            </a:r>
            <a:r>
              <a:rPr kumimoji="0" lang="en-US" sz="2400" b="1" i="0" u="none" strike="noStrike" kern="1200" cap="none" spc="0" normalizeH="0" baseline="0" noProof="0" dirty="0" err="1">
                <a:ln>
                  <a:noFill/>
                </a:ln>
                <a:solidFill>
                  <a:srgbClr val="002060"/>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4789181"/>
            <a:ext cx="6003407" cy="47032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Parede</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Sensível</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(Sensitive Wall)</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Saúde</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Bem</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estar</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9.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Inovação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Industrial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infraestruturas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Comunidades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sustentáveis</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Taiwan</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Global de Design</a:t>
            </a: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5" name="Picture 4" descr="Diagram, engineering drawing&#10;&#10;Description automatically generated">
            <a:extLst>
              <a:ext uri="{FF2B5EF4-FFF2-40B4-BE49-F238E27FC236}">
                <a16:creationId xmlns:a16="http://schemas.microsoft.com/office/drawing/2014/main" id="{615C9D95-1418-45CC-B89D-DF776499C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57" y="1724023"/>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9468A524-6A56-40DD-AF03-F7C642261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538" y="7847953"/>
            <a:ext cx="1080000" cy="1080000"/>
          </a:xfrm>
          <a:prstGeom prst="rect">
            <a:avLst/>
          </a:prstGeom>
        </p:spPr>
      </p:pic>
      <p:sp>
        <p:nvSpPr>
          <p:cNvPr id="9" name="TextBox 8">
            <a:extLst>
              <a:ext uri="{FF2B5EF4-FFF2-40B4-BE49-F238E27FC236}">
                <a16:creationId xmlns:a16="http://schemas.microsoft.com/office/drawing/2014/main" id="{88A293A1-0928-4E77-86AE-A7BAF61FC279}"/>
              </a:ext>
            </a:extLst>
          </p:cNvPr>
          <p:cNvSpPr txBox="1"/>
          <p:nvPr/>
        </p:nvSpPr>
        <p:spPr>
          <a:xfrm>
            <a:off x="4375618" y="7542229"/>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1567510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C3.Projeto RED</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6179" y="5038729"/>
            <a:ext cx="6170466" cy="2050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Esta equipe optou por abordar o problema do desmatamento projetando um método para facilitar o replantio de árvores em grandes áreas</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lang="en-US" sz="1500" b="1" dirty="0">
                <a:solidFill>
                  <a:prstClr val="black"/>
                </a:solidFill>
                <a:latin typeface="Comic Sans MS" panose="030F0702030302020204" pitchFamily="66" charset="0"/>
              </a:rPr>
              <a:t>O projeto</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RED </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propõe um porta-semente inspirado em sementes de bordo que poderia ser liberado de aviões para então flutuar até o solo em hélices semelhantes a asas. Feito de um papel solúvel em água, o dispositivo é biodegradável à medida que a muda da árvore </a:t>
            </a:r>
            <a:r>
              <a:rPr kumimoji="0" lang="pt-PT"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começe</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 crescer.</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6847368"/>
            <a:ext cx="2970208" cy="747246"/>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1111384" cy="2817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4/10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23489" y="7785019"/>
              <a:ext cx="78877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7/10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32255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324547" y="7788931"/>
              <a:ext cx="97487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10/10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48142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3/10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6866033"/>
            <a:ext cx="2940705" cy="704351"/>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28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523489" y="7059602"/>
              <a:ext cx="83302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close up of a bug&#10;&#10;Description automatically generated with medium confidence">
            <a:extLst>
              <a:ext uri="{FF2B5EF4-FFF2-40B4-BE49-F238E27FC236}">
                <a16:creationId xmlns:a16="http://schemas.microsoft.com/office/drawing/2014/main" id="{91F5F03E-1159-44E9-9E4A-BF46339D75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1475" y="1369856"/>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15708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02434"/>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C3.Project RED</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139780"/>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Projeto RED</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Estados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Unidos da América</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Jovem</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 design</a:t>
            </a:r>
          </a:p>
          <a:p>
            <a:pPr marL="0" marR="0" lvl="0" indent="0" algn="ctr"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2021</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5" name="Picture 4" descr="A picture containing floor, wooden, indoor, shoes&#10;&#10;Description automatically generated">
            <a:extLst>
              <a:ext uri="{FF2B5EF4-FFF2-40B4-BE49-F238E27FC236}">
                <a16:creationId xmlns:a16="http://schemas.microsoft.com/office/drawing/2014/main" id="{75846F98-9013-4FCD-A4E0-3CA70B24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87" y="166912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FDC55078-83CC-4520-91C7-CCF6132A2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20877"/>
            <a:ext cx="1080000" cy="1080000"/>
          </a:xfrm>
          <a:prstGeom prst="rect">
            <a:avLst/>
          </a:prstGeom>
        </p:spPr>
      </p:pic>
      <p:sp>
        <p:nvSpPr>
          <p:cNvPr id="9" name="TextBox 8">
            <a:extLst>
              <a:ext uri="{FF2B5EF4-FFF2-40B4-BE49-F238E27FC236}">
                <a16:creationId xmlns:a16="http://schemas.microsoft.com/office/drawing/2014/main" id="{E4445178-6317-4965-AEF9-5ECD1713F9F4}"/>
              </a:ext>
            </a:extLst>
          </p:cNvPr>
          <p:cNvSpPr txBox="1"/>
          <p:nvPr/>
        </p:nvSpPr>
        <p:spPr>
          <a:xfrm>
            <a:off x="2354390" y="8890046"/>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3181813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2400" b="1" dirty="0">
                <a:solidFill>
                  <a:prstClr val="black"/>
                </a:solidFill>
                <a:latin typeface="Lucida Calligraphy" panose="03010101010101010101" pitchFamily="66" charset="0"/>
              </a:rPr>
              <a:t>D3.</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 Coleta de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Neblina</a:t>
            </a:r>
            <a:endPar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52203" y="5058602"/>
            <a:ext cx="6003407" cy="19780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Pessoas do deserto do Atacama inventaram maneiras de coletar água do nada</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Air2Water</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é uma telha que colhe o nevoeiro do ar. Ranhuras inclinadas na base do ladrilho de metal levarão a água a uma série de tubos onde ela poderá ser usada. A equipe também incorporou alguns dos métodos usados ​​pelas pessoas que vivem no deserto do Atacama, como o material de malha sobre o qual o orvalho é coletado.</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07052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497865" y="7059602"/>
              <a:ext cx="83419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2/10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532100" y="7797924"/>
              <a:ext cx="81802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8/10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506758" y="8521092"/>
              <a:ext cx="9218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26933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344055" y="7776404"/>
              <a:ext cx="9232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10/10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4/10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9/10</a:t>
              </a:r>
            </a:p>
          </p:txBody>
        </p:sp>
      </p:grpSp>
      <p:pic>
        <p:nvPicPr>
          <p:cNvPr id="14" name="Picture 13" descr="A picture containing grass, insect&#10;&#10;Description automatically generated">
            <a:extLst>
              <a:ext uri="{FF2B5EF4-FFF2-40B4-BE49-F238E27FC236}">
                <a16:creationId xmlns:a16="http://schemas.microsoft.com/office/drawing/2014/main" id="{BD5B3BB1-0531-4E3F-9314-21893D1104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7307" y="1327257"/>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36462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44964"/>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D3.Coleta de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Nebelina</a:t>
            </a:r>
            <a:endPar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64922"/>
            <a:ext cx="6003407" cy="243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Coleta de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nebelina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Fog Collection)</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Estados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Unidos da América</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Jovem</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 design</a:t>
            </a:r>
          </a:p>
          <a:p>
            <a:pPr marL="0" marR="0" lvl="0" indent="0" algn="ctr"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2019</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5" name="Picture 4" descr="A picture containing indoor&#10;&#10;Description automatically generated">
            <a:extLst>
              <a:ext uri="{FF2B5EF4-FFF2-40B4-BE49-F238E27FC236}">
                <a16:creationId xmlns:a16="http://schemas.microsoft.com/office/drawing/2014/main" id="{E721B0EC-438A-4962-AFE8-6C676A1C3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27" y="1656122"/>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78215AF2-05B8-456F-B46B-6993AF4B5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12243"/>
            <a:ext cx="1080000" cy="1080000"/>
          </a:xfrm>
          <a:prstGeom prst="rect">
            <a:avLst/>
          </a:prstGeom>
        </p:spPr>
      </p:pic>
      <p:sp>
        <p:nvSpPr>
          <p:cNvPr id="9" name="TextBox 8">
            <a:extLst>
              <a:ext uri="{FF2B5EF4-FFF2-40B4-BE49-F238E27FC236}">
                <a16:creationId xmlns:a16="http://schemas.microsoft.com/office/drawing/2014/main" id="{35C283CD-9047-403D-B07C-AD2620126628}"/>
              </a:ext>
            </a:extLst>
          </p:cNvPr>
          <p:cNvSpPr txBox="1"/>
          <p:nvPr/>
        </p:nvSpPr>
        <p:spPr>
          <a:xfrm>
            <a:off x="2375655" y="8890046"/>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4076736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E3.MOL</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33395" y="5017573"/>
            <a:ext cx="6191210" cy="21052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As lagartas da traça da cera podem comer plástico, levando a aplicações interessantes de sustentabilidade</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 </a:t>
            </a:r>
            <a:r>
              <a:rPr kumimoji="0" lang="en-US" sz="1600" b="0"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equipa</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MOL</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pt-PT"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procura criar seletivamente lagartas de traça de cera para se tornarem decompositores de plástico mais eficientes. Além disso, a equipe de cientistas estuda as enzimas que permitem que as larvas quebrem o plástico e pretendem sintetizar artificialmente o composto para uso na reciclagem química.</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endPar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7046156"/>
            <a:ext cx="2875958" cy="548457"/>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1166699" cy="3838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80816"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9/10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8/10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536384" y="8524023"/>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3/10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2790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313161" y="7776404"/>
              <a:ext cx="95415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10/10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196343" cy="720000"/>
            <a:chOff x="391355" y="8346977"/>
            <a:chExt cx="3196343"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38347" y="8499228"/>
              <a:ext cx="114935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7/10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7055055"/>
            <a:ext cx="2875959" cy="515330"/>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838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27296" y="7060158"/>
              <a:ext cx="818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4/10</a:t>
              </a:r>
            </a:p>
          </p:txBody>
        </p:sp>
      </p:grpSp>
      <p:pic>
        <p:nvPicPr>
          <p:cNvPr id="14" name="Picture 13">
            <a:extLst>
              <a:ext uri="{FF2B5EF4-FFF2-40B4-BE49-F238E27FC236}">
                <a16:creationId xmlns:a16="http://schemas.microsoft.com/office/drawing/2014/main" id="{B4795B7C-4ECC-4B23-B4CC-D61143DB52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2740" y="1328749"/>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97418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E3.MOL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7271" y="5004666"/>
            <a:ext cx="6003407" cy="42745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MOL</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9.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Inovação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Industrial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infraestruturas</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Comunidades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sustentáveis</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Produção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consume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responsáveis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14.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Vida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debaixo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água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15.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Vida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na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terra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Ucrania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Global de design</a:t>
            </a: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2021</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5" name="Picture 4" descr="Logo&#10;&#10;Description automatically generated">
            <a:extLst>
              <a:ext uri="{FF2B5EF4-FFF2-40B4-BE49-F238E27FC236}">
                <a16:creationId xmlns:a16="http://schemas.microsoft.com/office/drawing/2014/main" id="{754EA809-4081-4864-B40C-87D1F3C54A05}"/>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0892" y="1448197"/>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E699F6DF-AB71-4298-AE32-CFF60CA33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382" y="7734666"/>
            <a:ext cx="1080000" cy="1080000"/>
          </a:xfrm>
          <a:prstGeom prst="rect">
            <a:avLst/>
          </a:prstGeom>
        </p:spPr>
      </p:pic>
      <p:sp>
        <p:nvSpPr>
          <p:cNvPr id="9" name="TextBox 8">
            <a:extLst>
              <a:ext uri="{FF2B5EF4-FFF2-40B4-BE49-F238E27FC236}">
                <a16:creationId xmlns:a16="http://schemas.microsoft.com/office/drawing/2014/main" id="{E697A72F-DBA3-4985-9797-ACF011061D4B}"/>
              </a:ext>
            </a:extLst>
          </p:cNvPr>
          <p:cNvSpPr txBox="1"/>
          <p:nvPr/>
        </p:nvSpPr>
        <p:spPr>
          <a:xfrm>
            <a:off x="4439413" y="7457169"/>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2777277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929BA189-CB87-4C77-BA6D-2AE47A5D3FE2}"/>
              </a:ext>
            </a:extLst>
          </p:cNvPr>
          <p:cNvSpPr/>
          <p:nvPr/>
        </p:nvSpPr>
        <p:spPr>
          <a:xfrm>
            <a:off x="435768" y="4251421"/>
            <a:ext cx="5986463" cy="1403157"/>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pt-PT" sz="4400" b="1" dirty="0">
                <a:solidFill>
                  <a:schemeClr val="tx1"/>
                </a:solidFill>
                <a:latin typeface="Comic Sans MS" panose="030F0702030302020204" pitchFamily="66" charset="0"/>
              </a:rPr>
              <a:t>PEÇA</a:t>
            </a:r>
            <a:r>
              <a:rPr lang="pt-PT" sz="4400" b="1" i="0" strike="noStrike" dirty="0">
                <a:solidFill>
                  <a:schemeClr val="tx1"/>
                </a:solidFill>
                <a:effectLst/>
                <a:latin typeface="Comic Sans MS" panose="030F0702030302020204" pitchFamily="66" charset="0"/>
              </a:rPr>
              <a:t> 1 CARTA A CADA JOGADOR</a:t>
            </a:r>
            <a:r>
              <a:rPr lang="en-US" sz="4400" b="1" i="0" strike="noStrike" dirty="0">
                <a:solidFill>
                  <a:schemeClr val="tx1"/>
                </a:solidFill>
                <a:effectLst/>
                <a:latin typeface="Comic Sans MS" panose="030F0702030302020204" pitchFamily="66" charset="0"/>
              </a:rPr>
              <a:t>!</a:t>
            </a:r>
          </a:p>
        </p:txBody>
      </p:sp>
    </p:spTree>
    <p:extLst>
      <p:ext uri="{BB962C8B-B14F-4D97-AF65-F5344CB8AC3E}">
        <p14:creationId xmlns:p14="http://schemas.microsoft.com/office/powerpoint/2010/main" val="1722379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F3.Aquammodate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194176" y="5138049"/>
            <a:ext cx="6356194" cy="18580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Aquammodate</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imita a forma como as diatomáceas formam a sua parede celular a partir de sílica  utilizando aquaporinas, proteínas que transportam água pura através das membranas celulares em toda a natureza. A sua tecnologia seletiva e energeticamente eficiente produz água de alta pureza  numa única passagem de filtro, dessalinização em qualquer escala e remove poluentes e contaminantes industriais, como arsênico, </a:t>
            </a:r>
            <a:r>
              <a:rPr kumimoji="0" lang="pt-PT"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microplásticos</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resíduos farmacêuticos</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51926"/>
            <a:ext cx="3079567" cy="642687"/>
            <a:chOff x="391355" y="6910614"/>
            <a:chExt cx="3079567"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098489" cy="32756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62058" y="7046356"/>
              <a:ext cx="10088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9/10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476040" y="7784967"/>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76040" y="8524023"/>
              <a:ext cx="82588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30315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62058" y="7776404"/>
              <a:ext cx="8052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11810" y="8524023"/>
              <a:ext cx="95162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9/10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96083"/>
            <a:ext cx="2940705" cy="574302"/>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2"/>
                <a:ext cx="1472966" cy="3444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7/10</a:t>
              </a:r>
            </a:p>
          </p:txBody>
        </p:sp>
      </p:grpSp>
      <p:pic>
        <p:nvPicPr>
          <p:cNvPr id="14" name="Picture 13" descr="A close-up of a planet&#10;&#10;Description automatically generated with low confidence">
            <a:extLst>
              <a:ext uri="{FF2B5EF4-FFF2-40B4-BE49-F238E27FC236}">
                <a16:creationId xmlns:a16="http://schemas.microsoft.com/office/drawing/2014/main" id="{7BF61E2B-E2E9-485A-8CA6-AD97D48F8E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7263" y="1349703"/>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2843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F3.Aquammodate (</a:t>
            </a:r>
            <a:r>
              <a:rPr kumimoji="0" lang="en-US" sz="2400" b="1" i="0" u="none" strike="noStrike" kern="1200" cap="none" spc="0" normalizeH="0" baseline="0" noProof="0" dirty="0" err="1">
                <a:ln>
                  <a:noFill/>
                </a:ln>
                <a:solidFill>
                  <a:srgbClr val="7030A0"/>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56478" y="5227821"/>
            <a:ext cx="6356194" cy="26190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Nome do projeto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Aquammodate</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6.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Água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Limpa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Saneamento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9.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Inovação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Industrial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Infraestruturas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14.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Vida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debaixo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água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Locatl</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Suécia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Prémio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Um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raio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esperança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Ano: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2021</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5" name="Picture 4" descr="A picture containing indoor, wall&#10;&#10;Description automatically generated">
            <a:extLst>
              <a:ext uri="{FF2B5EF4-FFF2-40B4-BE49-F238E27FC236}">
                <a16:creationId xmlns:a16="http://schemas.microsoft.com/office/drawing/2014/main" id="{31F48E9A-4B02-4608-8FE7-2BB00F3BF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6035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A688ED6F-4142-4FD7-9F32-01836BC6E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59506"/>
            <a:ext cx="1080000" cy="1080000"/>
          </a:xfrm>
          <a:prstGeom prst="rect">
            <a:avLst/>
          </a:prstGeom>
        </p:spPr>
      </p:pic>
      <p:sp>
        <p:nvSpPr>
          <p:cNvPr id="9" name="TextBox 8">
            <a:extLst>
              <a:ext uri="{FF2B5EF4-FFF2-40B4-BE49-F238E27FC236}">
                <a16:creationId xmlns:a16="http://schemas.microsoft.com/office/drawing/2014/main" id="{9E069502-5350-412B-AA06-79DBE1F6AE22}"/>
              </a:ext>
            </a:extLst>
          </p:cNvPr>
          <p:cNvSpPr txBox="1"/>
          <p:nvPr/>
        </p:nvSpPr>
        <p:spPr>
          <a:xfrm>
            <a:off x="2359358" y="8938404"/>
            <a:ext cx="2233064" cy="276999"/>
          </a:xfrm>
          <a:prstGeom prst="rect">
            <a:avLst/>
          </a:prstGeom>
          <a:noFill/>
        </p:spPr>
        <p:txBody>
          <a:bodyPr wrap="square" rtlCol="0">
            <a:spAutoFit/>
          </a:bodyPr>
          <a:lstStyle/>
          <a:p>
            <a:pPr algn="ctr"/>
            <a:r>
              <a:rPr lang="en-US" sz="1200" i="1" dirty="0" err="1">
                <a:solidFill>
                  <a:schemeClr val="bg1"/>
                </a:solidFill>
                <a:latin typeface="Comic Sans MS" panose="030F0702030302020204" pitchFamily="66" charset="0"/>
              </a:rPr>
              <a:t>Descobre</a:t>
            </a:r>
            <a:r>
              <a:rPr lang="en-US" sz="1200" i="1" dirty="0">
                <a:solidFill>
                  <a:schemeClr val="bg1"/>
                </a:solidFill>
                <a:latin typeface="Comic Sans MS" panose="030F0702030302020204" pitchFamily="66" charset="0"/>
              </a:rPr>
              <a:t> </a:t>
            </a:r>
            <a:r>
              <a:rPr lang="en-US" sz="1200" i="1" dirty="0" err="1">
                <a:solidFill>
                  <a:schemeClr val="bg1"/>
                </a:solidFill>
                <a:latin typeface="Comic Sans MS" panose="030F0702030302020204" pitchFamily="66" charset="0"/>
              </a:rPr>
              <a:t>Mais</a:t>
            </a:r>
            <a:r>
              <a:rPr lang="en-US" sz="1200" i="1" dirty="0">
                <a:solidFill>
                  <a:schemeClr val="bg1"/>
                </a:solidFill>
                <a:latin typeface="Comic Sans MS" panose="030F0702030302020204" pitchFamily="66" charset="0"/>
              </a:rPr>
              <a:t>!</a:t>
            </a:r>
          </a:p>
        </p:txBody>
      </p:sp>
    </p:spTree>
    <p:extLst>
      <p:ext uri="{BB962C8B-B14F-4D97-AF65-F5344CB8AC3E}">
        <p14:creationId xmlns:p14="http://schemas.microsoft.com/office/powerpoint/2010/main" val="3111792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7" y="224883"/>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549636"/>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A4.</a:t>
            </a:r>
            <a:r>
              <a:rPr lang="en-US" sz="2400" b="1" dirty="0">
                <a:solidFill>
                  <a:srgbClr val="70AD47">
                    <a:lumMod val="50000"/>
                  </a:srgbClr>
                </a:solidFill>
                <a:latin typeface="Lucida Calligraphy" panose="03010101010101010101" pitchFamily="66" charset="0"/>
              </a:rPr>
              <a:t> E</a:t>
            </a:r>
            <a:r>
              <a:rPr kumimoji="0" lang="en-US" sz="2400" b="1" i="0" u="none" strike="noStrike" kern="1200" cap="none" spc="0" normalizeH="0" baseline="0" noProof="0" dirty="0" err="1">
                <a:ln>
                  <a:noFill/>
                </a:ln>
                <a:solidFill>
                  <a:srgbClr val="70AD47">
                    <a:lumMod val="50000"/>
                  </a:srgbClr>
                </a:solidFill>
                <a:effectLst/>
                <a:uLnTx/>
                <a:uFillTx/>
                <a:latin typeface="Lucida Calligraphy" panose="03010101010101010101" pitchFamily="66" charset="0"/>
                <a:ea typeface="+mn-ea"/>
                <a:cs typeface="+mn-cs"/>
              </a:rPr>
              <a:t>ngenharia</a:t>
            </a: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 </a:t>
            </a:r>
            <a:r>
              <a:rPr lang="en-US" sz="2400" b="1" dirty="0">
                <a:solidFill>
                  <a:srgbClr val="70AD47">
                    <a:lumMod val="50000"/>
                  </a:srgbClr>
                </a:solidFill>
                <a:latin typeface="Lucida Calligraphy" panose="03010101010101010101" pitchFamily="66" charset="0"/>
              </a:rPr>
              <a:t>S</a:t>
            </a:r>
            <a:r>
              <a:rPr kumimoji="0" lang="en-US" sz="2400" b="1" i="0" u="none" strike="noStrike" kern="1200" cap="none" spc="0" normalizeH="0" baseline="0" noProof="0" dirty="0" err="1">
                <a:ln>
                  <a:noFill/>
                </a:ln>
                <a:solidFill>
                  <a:srgbClr val="70AD47">
                    <a:lumMod val="50000"/>
                  </a:srgbClr>
                </a:solidFill>
                <a:effectLst/>
                <a:uLnTx/>
                <a:uFillTx/>
                <a:latin typeface="Lucida Calligraphy" panose="03010101010101010101" pitchFamily="66" charset="0"/>
                <a:ea typeface="+mn-ea"/>
                <a:cs typeface="+mn-cs"/>
              </a:rPr>
              <a:t>pintex</a:t>
            </a:r>
            <a:endPar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18340" y="4636310"/>
            <a:ext cx="6356194" cy="23685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A seda da aranha é frequentemente referenciada como um dos materiais biológicos mais fortes do mundo</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 A </a:t>
            </a:r>
            <a:r>
              <a:rPr kumimoji="0" lang="en-US" sz="1600" b="1" i="0" u="none" strike="noStrike" kern="1200" cap="none" spc="0" normalizeH="0" baseline="0" noProof="0" dirty="0" err="1">
                <a:ln>
                  <a:noFill/>
                </a:ln>
                <a:solidFill>
                  <a:prstClr val="black"/>
                </a:solidFill>
                <a:effectLst/>
                <a:uLnTx/>
                <a:uFillTx/>
                <a:latin typeface="Comic Sans MS" panose="030F0702030302020204" pitchFamily="66" charset="0"/>
                <a:ea typeface="Batang" panose="020B0503020000020004" pitchFamily="18" charset="-127"/>
                <a:cs typeface="+mn-cs"/>
              </a:rPr>
              <a:t>engenharia</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Spintex </a:t>
            </a: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finalmente decifrou o código da aranha e desenvolveu uma solução que imita a capacidade de uma fiandeira de aranha de fiar fibra à temperatura ambiente sem produtos químicos agressivos, a partir de um gel líquido. </a:t>
            </a:r>
            <a:r>
              <a:rPr lang="pt-PT" sz="1600" dirty="0">
                <a:solidFill>
                  <a:prstClr val="black"/>
                </a:solidFill>
                <a:latin typeface="Comic Sans MS" panose="030F0702030302020204" pitchFamily="66" charset="0"/>
                <a:ea typeface="Batang" panose="020B0503020000020004" pitchFamily="18" charset="-127"/>
              </a:rPr>
              <a:t>O s</a:t>
            </a: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eu processo é 1.000 vezes mais eficiente em termos energéticos do que as fibras sintéticas de petróleo, tendo a água como seu único subproduto.</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05563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439758" y="7059602"/>
              <a:ext cx="8062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4/10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380613" y="7785019"/>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516099" y="8524023"/>
              <a:ext cx="78582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4719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5/10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384800" y="7060158"/>
              <a:ext cx="96104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10/10</a:t>
              </a:r>
            </a:p>
          </p:txBody>
        </p:sp>
      </p:grpSp>
      <p:pic>
        <p:nvPicPr>
          <p:cNvPr id="21" name="Picture 20" descr="A picture containing close, insect, snail&#10;&#10;Description automatically generated">
            <a:extLst>
              <a:ext uri="{FF2B5EF4-FFF2-40B4-BE49-F238E27FC236}">
                <a16:creationId xmlns:a16="http://schemas.microsoft.com/office/drawing/2014/main" id="{D9DB02B3-B0C7-4FCB-B633-1DB77CC337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125" y="1302348"/>
            <a:ext cx="5715000" cy="3394011"/>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2019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71382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A4</a:t>
            </a:r>
            <a:r>
              <a:rPr lang="en-US" sz="2400" b="1" dirty="0">
                <a:solidFill>
                  <a:srgbClr val="70AD47">
                    <a:lumMod val="50000"/>
                  </a:srgbClr>
                </a:solidFill>
                <a:latin typeface="Lucida Calligraphy" panose="03010101010101010101" pitchFamily="66" charset="0"/>
              </a:rPr>
              <a:t>. </a:t>
            </a:r>
            <a:r>
              <a:rPr lang="en-US" sz="2400" b="1" dirty="0" err="1">
                <a:solidFill>
                  <a:srgbClr val="70AD47">
                    <a:lumMod val="50000"/>
                  </a:srgbClr>
                </a:solidFill>
                <a:latin typeface="Lucida Calligraphy" panose="03010101010101010101" pitchFamily="66" charset="0"/>
              </a:rPr>
              <a:t>Engenharia</a:t>
            </a:r>
            <a:r>
              <a:rPr lang="en-US" sz="2400" b="1" dirty="0">
                <a:solidFill>
                  <a:srgbClr val="70AD47">
                    <a:lumMod val="50000"/>
                  </a:srgbClr>
                </a:solidFill>
                <a:latin typeface="Lucida Calligraphy" panose="03010101010101010101" pitchFamily="66" charset="0"/>
              </a:rPr>
              <a:t> Spintex (</a:t>
            </a:r>
            <a:r>
              <a:rPr kumimoji="0" lang="en-US" sz="2400" b="1" i="0" u="none" strike="noStrike" kern="1200" cap="none" spc="0" normalizeH="0" baseline="0" noProof="0" dirty="0" err="1">
                <a:ln>
                  <a:noFill/>
                </a:ln>
                <a:solidFill>
                  <a:srgbClr val="70AD47">
                    <a:lumMod val="50000"/>
                  </a:srgbClr>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133745"/>
            <a:ext cx="6003407" cy="42513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Engenharia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Spintex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9.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Inovação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Industrial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infraestruturas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1</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Produção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consume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responsáveis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Reino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Unido</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Prémio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Um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raio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esperança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2021</a:t>
            </a: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person, hand&#10;&#10;Description automatically generated">
            <a:extLst>
              <a:ext uri="{FF2B5EF4-FFF2-40B4-BE49-F238E27FC236}">
                <a16:creationId xmlns:a16="http://schemas.microsoft.com/office/drawing/2014/main" id="{01CEDBFA-8103-4C5B-932B-EC84E9E35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523369"/>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AA6A5804-2229-4360-BA72-06FCB9955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325" y="7669619"/>
            <a:ext cx="1080000" cy="1080000"/>
          </a:xfrm>
          <a:prstGeom prst="rect">
            <a:avLst/>
          </a:prstGeom>
        </p:spPr>
      </p:pic>
      <p:sp>
        <p:nvSpPr>
          <p:cNvPr id="9" name="TextBox 8">
            <a:extLst>
              <a:ext uri="{FF2B5EF4-FFF2-40B4-BE49-F238E27FC236}">
                <a16:creationId xmlns:a16="http://schemas.microsoft.com/office/drawing/2014/main" id="{822AF43A-5887-400E-854F-B8A165096FAF}"/>
              </a:ext>
            </a:extLst>
          </p:cNvPr>
          <p:cNvSpPr txBox="1"/>
          <p:nvPr/>
        </p:nvSpPr>
        <p:spPr>
          <a:xfrm>
            <a:off x="4311823" y="7393374"/>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3739186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B4.EcoStp</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7087" y="5142699"/>
            <a:ext cx="6194620" cy="18313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EcoStp</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é uma tecnologia de baixa manutenção que produz energia em vez de consumi-la, em comparação com as </a:t>
            </a:r>
            <a:r>
              <a:rPr kumimoji="0" lang="pt-P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ETEs</a:t>
            </a: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convencionais que usam motores que consomem muita energia, exaustores, bombas e sopradores. Este projeto não usa produtos químicos para tratar o esgoto, mas usa </a:t>
            </a:r>
            <a:r>
              <a:rPr kumimoji="0" lang="pt-P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microorganismos</a:t>
            </a: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plantas e cascalho para tratar as águas residuais (1 milhão de litros de esgoto por dia).</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21213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300933" y="7059602"/>
              <a:ext cx="10088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4/10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3064920" cy="720000"/>
            <a:chOff x="3470923" y="8368364"/>
            <a:chExt cx="3064920"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92724" y="8524023"/>
              <a:ext cx="94311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33708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298737" y="7776404"/>
              <a:ext cx="96857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10/10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441313" y="8498502"/>
              <a:ext cx="83350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8/10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580296" y="7060158"/>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7/10</a:t>
              </a:r>
            </a:p>
          </p:txBody>
        </p:sp>
      </p:grpSp>
      <p:pic>
        <p:nvPicPr>
          <p:cNvPr id="21" name="Picture 20" descr="Cows in a meadow&#10;&#10;Description automatically generated with low confidence">
            <a:extLst>
              <a:ext uri="{FF2B5EF4-FFF2-40B4-BE49-F238E27FC236}">
                <a16:creationId xmlns:a16="http://schemas.microsoft.com/office/drawing/2014/main" id="{58F73BA4-9BEA-40C9-A39F-DBF9F4087AB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5285" y="1348095"/>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6522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87494"/>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B4.EcoStp</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4941373"/>
            <a:ext cx="6003407" cy="44550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endPar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EcoStp</a:t>
            </a:r>
            <a:endPar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3.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Saúde</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Bem</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estar</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6.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Água</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Limpa</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Saneamento</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8. </a:t>
            </a:r>
            <a:r>
              <a:rPr kumimoji="0" lang="pt-PT"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Trabalho Decente e Crescimento Econômico,</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9.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Inovação</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Industrial e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Infraestrutura</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Cidades</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Comunidades</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sustentáveis</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Produção</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consume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responsável</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15.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Vida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na</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Terra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India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Lançamento</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do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Global de </a:t>
            </a:r>
          </a:p>
          <a:p>
            <a:pPr marL="0" marR="0" lvl="0" indent="0" defTabSz="457200" rtl="0" eaLnBrk="1" fontAlgn="base" latinLnBrk="0" hangingPunct="1">
              <a:lnSpc>
                <a:spcPct val="150000"/>
              </a:lnSpc>
              <a:spcBef>
                <a:spcPts val="0"/>
              </a:spcBef>
              <a:spcAft>
                <a:spcPts val="0"/>
              </a:spcAft>
              <a:buClrTx/>
              <a:buSzTx/>
              <a:buFontTx/>
              <a:buNone/>
              <a:tabLst/>
              <a:defRPr/>
            </a:pPr>
            <a:r>
              <a:rPr lang="en-US" sz="1550" dirty="0">
                <a:solidFill>
                  <a:prstClr val="black"/>
                </a:solidFill>
                <a:latin typeface="Comic Sans MS" panose="030F0702030302020204" pitchFamily="66" charset="0"/>
              </a:rPr>
              <a:t>Design</a:t>
            </a:r>
            <a:endPar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lang="en-US" sz="1550" b="1" dirty="0" err="1">
                <a:solidFill>
                  <a:prstClr val="black"/>
                </a:solidFill>
                <a:latin typeface="Comic Sans MS" panose="030F0702030302020204" pitchFamily="66" charset="0"/>
              </a:rPr>
              <a:t>Anos</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2019, 2018</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bottle, beer&#10;&#10;Description automatically generated">
            <a:extLst>
              <a:ext uri="{FF2B5EF4-FFF2-40B4-BE49-F238E27FC236}">
                <a16:creationId xmlns:a16="http://schemas.microsoft.com/office/drawing/2014/main" id="{D6A9EC87-1117-4929-989F-68520253E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73" y="1646275"/>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B4758DF0-5CA7-4E9A-9F5F-855FDAACA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720" y="8009083"/>
            <a:ext cx="1080000" cy="1080000"/>
          </a:xfrm>
          <a:prstGeom prst="rect">
            <a:avLst/>
          </a:prstGeom>
        </p:spPr>
      </p:pic>
      <p:sp>
        <p:nvSpPr>
          <p:cNvPr id="9" name="TextBox 8">
            <a:extLst>
              <a:ext uri="{FF2B5EF4-FFF2-40B4-BE49-F238E27FC236}">
                <a16:creationId xmlns:a16="http://schemas.microsoft.com/office/drawing/2014/main" id="{F9346B05-7A44-4D4D-A315-B345CC3B845F}"/>
              </a:ext>
            </a:extLst>
          </p:cNvPr>
          <p:cNvSpPr txBox="1"/>
          <p:nvPr/>
        </p:nvSpPr>
        <p:spPr>
          <a:xfrm>
            <a:off x="4503208" y="7733614"/>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1314223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C4. Mercado </a:t>
            </a:r>
            <a:r>
              <a:rPr kumimoji="0" lang="en-US" sz="2400" b="1"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Público</a:t>
            </a: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 </a:t>
            </a:r>
            <a:r>
              <a:rPr kumimoji="0" lang="en-US" sz="2400" b="1"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MyOak</a:t>
            </a:r>
            <a:endPar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18911" y="4899524"/>
            <a:ext cx="6170466" cy="2050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Em resposta à pandemia de COVID-19,</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 </a:t>
            </a:r>
            <a:r>
              <a:rPr kumimoji="0" lang="en-US"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equipa</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que </a:t>
            </a:r>
            <a:r>
              <a:rPr kumimoji="0" lang="en-US"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criou</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Mercado </a:t>
            </a:r>
            <a:r>
              <a:rPr kumimoji="0" lang="en-US" sz="15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público</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MyOak</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perguntou “Como podemos cultivar uma rede de sistemas alimentares mais conectada e responsiva para garantir o acesso aos alimentos em tempos de crise?” Inspirados pela Floresta de </a:t>
            </a:r>
            <a:r>
              <a:rPr kumimoji="0" lang="pt-PT"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Chesapeake</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em seu próprio quintal, eles projetaram uma plataforma online recíproca para aumentar o acesso aos alimentos para populações vulneráveis, bem como o potencial econômico dos produtores locais de alimentos.</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11365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4/10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46719" y="7785019"/>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3/10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7/10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49870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3/10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337293" y="8498502"/>
              <a:ext cx="963413"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10/10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410200" y="7060158"/>
              <a:ext cx="93564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10/10</a:t>
              </a:r>
            </a:p>
          </p:txBody>
        </p:sp>
      </p:grpSp>
      <p:pic>
        <p:nvPicPr>
          <p:cNvPr id="21" name="Picture 20" descr="A large tree in a park&#10;&#10;Description automatically generated with medium confidence">
            <a:extLst>
              <a:ext uri="{FF2B5EF4-FFF2-40B4-BE49-F238E27FC236}">
                <a16:creationId xmlns:a16="http://schemas.microsoft.com/office/drawing/2014/main" id="{2349EB9F-AEED-4FA7-AF4D-6EF128A28A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2173" y="1368189"/>
            <a:ext cx="5711669" cy="3584811"/>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17685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02434"/>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C4.MyOak Public Market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a:t>
            </a:r>
            <a:r>
              <a:rPr kumimoji="0" lang="en-US" sz="2400" b="1"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7296" y="5618596"/>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Mercado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Público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MyOak</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Fome</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Zero,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8. </a:t>
            </a:r>
            <a:r>
              <a:rPr kumimoji="0" lang="pt-PT"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Trabalho Decente e Crescimento Econômico,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10.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Desigualdades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reduzidas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comunidades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sustentáveis</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Estados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Unidos da </a:t>
            </a:r>
            <a:r>
              <a:rPr lang="en-US" sz="1700" dirty="0">
                <a:solidFill>
                  <a:prstClr val="black"/>
                </a:solidFill>
                <a:latin typeface="Comic Sans MS" panose="030F0702030302020204" pitchFamily="66" charset="0"/>
              </a:rPr>
              <a:t>A</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mérica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Global de design</a:t>
            </a: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Timeline&#10;&#10;Description automatically generated">
            <a:extLst>
              <a:ext uri="{FF2B5EF4-FFF2-40B4-BE49-F238E27FC236}">
                <a16:creationId xmlns:a16="http://schemas.microsoft.com/office/drawing/2014/main" id="{0D4718F8-1725-4606-A9C0-4B7CD89434DB}"/>
              </a:ext>
            </a:extLst>
          </p:cNvPr>
          <p:cNvPicPr>
            <a:picLocks noChangeAspect="1"/>
          </p:cNvPicPr>
          <p:nvPr/>
        </p:nvPicPr>
        <p:blipFill rotWithShape="1">
          <a:blip r:embed="rId3">
            <a:extLst>
              <a:ext uri="{28A0092B-C50C-407E-A947-70E740481C1C}">
                <a14:useLocalDpi xmlns:a14="http://schemas.microsoft.com/office/drawing/2010/main" val="0"/>
              </a:ext>
            </a:extLst>
          </a:blip>
          <a:srcRect l="3934" r="5383"/>
          <a:stretch/>
        </p:blipFill>
        <p:spPr>
          <a:xfrm>
            <a:off x="561475" y="1653947"/>
            <a:ext cx="5716526"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E86346F9-B40F-4B5D-B49B-2307BB3F8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7661" y="7423952"/>
            <a:ext cx="1080000" cy="1080000"/>
          </a:xfrm>
          <a:prstGeom prst="rect">
            <a:avLst/>
          </a:prstGeom>
        </p:spPr>
      </p:pic>
      <p:sp>
        <p:nvSpPr>
          <p:cNvPr id="9" name="TextBox 8">
            <a:extLst>
              <a:ext uri="{FF2B5EF4-FFF2-40B4-BE49-F238E27FC236}">
                <a16:creationId xmlns:a16="http://schemas.microsoft.com/office/drawing/2014/main" id="{ACD16A41-0B8C-4BC1-8E6D-95F57AF210B2}"/>
              </a:ext>
            </a:extLst>
          </p:cNvPr>
          <p:cNvSpPr txBox="1"/>
          <p:nvPr/>
        </p:nvSpPr>
        <p:spPr>
          <a:xfrm>
            <a:off x="4481943" y="7138194"/>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3837462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183466" y="267954"/>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D4.</a:t>
            </a:r>
            <a:r>
              <a:rPr lang="en-US" sz="2400" b="1" dirty="0">
                <a:solidFill>
                  <a:prstClr val="black"/>
                </a:solidFill>
                <a:latin typeface="Lucida Calligraphy" panose="03010101010101010101" pitchFamily="66" charset="0"/>
              </a:rPr>
              <a:t> O</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 Moist Brick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tijolo</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húmido</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4854327"/>
            <a:ext cx="6356193" cy="21903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base" latinLnBrk="0" hangingPunct="1">
              <a:lnSpc>
                <a:spcPct val="100000"/>
              </a:lnSpc>
              <a:spcBef>
                <a:spcPts val="0"/>
              </a:spcBef>
              <a:spcAft>
                <a:spcPts val="0"/>
              </a:spcAft>
              <a:buClrTx/>
              <a:buSzTx/>
              <a:buFontTx/>
              <a:buNone/>
              <a:tabLst/>
              <a:defRPr/>
            </a:pP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Para resolver mudanças extremas no clima e fornecer uma solução para resfriamento natural o </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Moist Brick </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foi criado como um material de construção que condensava a água do ar noturno e a coletava na superfície como um sistema de resfriamento evaporativo para edifícios. A equipe  inspirou-se nos pelos hidrofílicos da superfície de algumas plantas e no lagarto com chifres do Texas, que usa a ação capilar para mover a água de qualquer lugar da pele para a boca.</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11365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497865" y="7059602"/>
              <a:ext cx="83419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9/10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390409" y="7785019"/>
              <a:ext cx="9218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506758" y="8521092"/>
              <a:ext cx="9218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7/10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34969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5/10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4/10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9/10</a:t>
              </a:r>
            </a:p>
          </p:txBody>
        </p:sp>
      </p:grpSp>
      <p:pic>
        <p:nvPicPr>
          <p:cNvPr id="21" name="Picture 20" descr="A close up of a lizard&#10;&#10;Description automatically generated with low confidence">
            <a:extLst>
              <a:ext uri="{FF2B5EF4-FFF2-40B4-BE49-F238E27FC236}">
                <a16:creationId xmlns:a16="http://schemas.microsoft.com/office/drawing/2014/main" id="{165D3CCE-E18A-41B8-B195-83C4E8158B1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0023" y="1334661"/>
            <a:ext cx="5713200" cy="366141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4823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44964"/>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D4.The Moist Brick</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6371" y="5516866"/>
            <a:ext cx="6003407" cy="243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Moist Brick</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Estados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Unidos da </a:t>
            </a:r>
            <a:r>
              <a:rPr lang="en-US" sz="1700" dirty="0">
                <a:solidFill>
                  <a:prstClr val="black"/>
                </a:solidFill>
                <a:latin typeface="Comic Sans MS" panose="030F0702030302020204" pitchFamily="66" charset="0"/>
              </a:rPr>
              <a:t>A</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mérica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Youth Design Challenge</a:t>
            </a:r>
          </a:p>
          <a:p>
            <a:pPr marL="0" marR="0" lvl="0" indent="0" algn="ctr"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a:extLst>
              <a:ext uri="{FF2B5EF4-FFF2-40B4-BE49-F238E27FC236}">
                <a16:creationId xmlns:a16="http://schemas.microsoft.com/office/drawing/2014/main" id="{0E46EB66-F9DD-4428-9BD9-76979979C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665536"/>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06FBB17D-4F9E-4FC2-8020-2F1F0C0C1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30748"/>
            <a:ext cx="1080000" cy="1080000"/>
          </a:xfrm>
          <a:prstGeom prst="rect">
            <a:avLst/>
          </a:prstGeom>
        </p:spPr>
      </p:pic>
      <p:sp>
        <p:nvSpPr>
          <p:cNvPr id="9" name="TextBox 8">
            <a:extLst>
              <a:ext uri="{FF2B5EF4-FFF2-40B4-BE49-F238E27FC236}">
                <a16:creationId xmlns:a16="http://schemas.microsoft.com/office/drawing/2014/main" id="{AF53A3F2-9A89-4D5C-97F9-5BD20B5061A5}"/>
              </a:ext>
            </a:extLst>
          </p:cNvPr>
          <p:cNvSpPr txBox="1"/>
          <p:nvPr/>
        </p:nvSpPr>
        <p:spPr>
          <a:xfrm>
            <a:off x="2354390" y="8917139"/>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5481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9E576E4F-E4B0-414B-A660-EDB5CD8F8649}"/>
              </a:ext>
            </a:extLst>
          </p:cNvPr>
          <p:cNvSpPr/>
          <p:nvPr/>
        </p:nvSpPr>
        <p:spPr>
          <a:xfrm>
            <a:off x="389334" y="4071938"/>
            <a:ext cx="6079331" cy="1479356"/>
          </a:xfrm>
          <a:prstGeom prst="round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4400" b="1" i="0" strike="noStrike" dirty="0">
                <a:solidFill>
                  <a:schemeClr val="bg1"/>
                </a:solidFill>
                <a:effectLst/>
                <a:latin typeface="Comic Sans MS" panose="030F0702030302020204" pitchFamily="66" charset="0"/>
              </a:rPr>
              <a:t>PEÇA 2 CARTAS A CADA JOGADOR!!</a:t>
            </a:r>
          </a:p>
        </p:txBody>
      </p:sp>
    </p:spTree>
    <p:extLst>
      <p:ext uri="{BB962C8B-B14F-4D97-AF65-F5344CB8AC3E}">
        <p14:creationId xmlns:p14="http://schemas.microsoft.com/office/powerpoint/2010/main" val="1626297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E4.Jube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33395" y="5017573"/>
            <a:ext cx="6191210" cy="21052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Insetos comestíveis podem ser uma das respostas para nossa crise alimentar global</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Jube</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pt-PT"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é uma câmara de inspiração biológica para captura de insetos comestíveis inspirados em plantas carnívoras. Este dispositivo promove uma maneira mais sustentável de incorporar proteínas e nutrientes na dieta do mundo, oferecendo um dispositivo de captura de insetos que é único e muito bem elaborado.</a:t>
            </a:r>
            <a:endPar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145788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80816"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2/10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8/10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73292" y="8520614"/>
              <a:ext cx="8917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37032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74555" y="7776404"/>
              <a:ext cx="7927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4/10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214812" cy="720000"/>
            <a:chOff x="391355" y="8346977"/>
            <a:chExt cx="3214812"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56816" y="8499228"/>
              <a:ext cx="114935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5/10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80296" y="7060158"/>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7/10</a:t>
              </a:r>
            </a:p>
          </p:txBody>
        </p:sp>
      </p:grpSp>
      <p:pic>
        <p:nvPicPr>
          <p:cNvPr id="21" name="Picture 20" descr="A close up of a bug&#10;&#10;Description automatically generated with low confidence">
            <a:extLst>
              <a:ext uri="{FF2B5EF4-FFF2-40B4-BE49-F238E27FC236}">
                <a16:creationId xmlns:a16="http://schemas.microsoft.com/office/drawing/2014/main" id="{9B0DAB95-709E-4937-805C-CE09F884E0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3289" y="1368189"/>
            <a:ext cx="5712084"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31366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E4.Jube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7271" y="5047196"/>
            <a:ext cx="6003407" cy="42745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Jube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Sem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pobreza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Fome</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zero,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Saúde</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bem</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estar</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8. </a:t>
            </a:r>
            <a:r>
              <a:rPr kumimoji="0" lang="pt-PT"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Trabalho Decente e Crescimento Económico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Produção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consume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responsável</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15.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Vida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na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Terra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Tailandia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Lançamento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do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 design</a:t>
            </a: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2016</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a:extLst>
              <a:ext uri="{FF2B5EF4-FFF2-40B4-BE49-F238E27FC236}">
                <a16:creationId xmlns:a16="http://schemas.microsoft.com/office/drawing/2014/main" id="{A193DD6F-2258-44F2-BBBE-2D31573D9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480095"/>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B6822AFC-561E-4512-907D-82C7EA61A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3913" y="7885905"/>
            <a:ext cx="1080000" cy="1080000"/>
          </a:xfrm>
          <a:prstGeom prst="rect">
            <a:avLst/>
          </a:prstGeom>
        </p:spPr>
      </p:pic>
      <p:sp>
        <p:nvSpPr>
          <p:cNvPr id="9" name="TextBox 8">
            <a:extLst>
              <a:ext uri="{FF2B5EF4-FFF2-40B4-BE49-F238E27FC236}">
                <a16:creationId xmlns:a16="http://schemas.microsoft.com/office/drawing/2014/main" id="{D5D81AB4-9E55-4BD7-8E47-A0C7286115AA}"/>
              </a:ext>
            </a:extLst>
          </p:cNvPr>
          <p:cNvSpPr txBox="1"/>
          <p:nvPr/>
        </p:nvSpPr>
        <p:spPr>
          <a:xfrm>
            <a:off x="4481943" y="7606024"/>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1184287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56479" y="36168"/>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402066" y="630242"/>
            <a:ext cx="6040046"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F4.BottleBricks (</a:t>
            </a:r>
            <a:r>
              <a:rPr kumimoji="0" lang="en-US" sz="2400" b="1" i="0" u="none" strike="noStrike" kern="1200" cap="none" spc="0" normalizeH="0" baseline="0" noProof="0" dirty="0" err="1">
                <a:ln>
                  <a:noFill/>
                </a:ln>
                <a:solidFill>
                  <a:srgbClr val="7030A0"/>
                </a:solidFill>
                <a:effectLst/>
                <a:uLnTx/>
                <a:uFillTx/>
                <a:latin typeface="Lucida Calligraphy" panose="03010101010101010101" pitchFamily="66" charset="0"/>
                <a:ea typeface="+mn-ea"/>
                <a:cs typeface="+mn-cs"/>
              </a:rPr>
              <a:t>Tijolo</a:t>
            </a: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 </a:t>
            </a:r>
            <a:r>
              <a:rPr kumimoji="0" lang="en-US" sz="2400" b="1" i="0" u="none" strike="noStrike" kern="1200" cap="none" spc="0" normalizeH="0" baseline="0" noProof="0" dirty="0" err="1">
                <a:ln>
                  <a:noFill/>
                </a:ln>
                <a:solidFill>
                  <a:srgbClr val="7030A0"/>
                </a:solidFill>
                <a:effectLst/>
                <a:uLnTx/>
                <a:uFillTx/>
                <a:latin typeface="Lucida Calligraphy" panose="03010101010101010101" pitchFamily="66" charset="0"/>
                <a:ea typeface="+mn-ea"/>
                <a:cs typeface="+mn-cs"/>
              </a:rPr>
              <a:t>em</a:t>
            </a: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 </a:t>
            </a:r>
            <a:r>
              <a:rPr kumimoji="0" lang="en-US" sz="2400" b="1" i="0" u="none" strike="noStrike" kern="1200" cap="none" spc="0" normalizeH="0" baseline="0" noProof="0" dirty="0" err="1">
                <a:ln>
                  <a:noFill/>
                </a:ln>
                <a:solidFill>
                  <a:srgbClr val="7030A0"/>
                </a:solidFill>
                <a:effectLst/>
                <a:uLnTx/>
                <a:uFillTx/>
                <a:latin typeface="Lucida Calligraphy" panose="03010101010101010101" pitchFamily="66" charset="0"/>
                <a:ea typeface="+mn-ea"/>
                <a:cs typeface="+mn-cs"/>
              </a:rPr>
              <a:t>garrafa</a:t>
            </a: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56479" y="4936197"/>
            <a:ext cx="6356194" cy="18580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BottleBricks</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foi concebido para resolver o problema crescente da falta de habitação adequada para refugiados em campos. Imitando a forma triangular ondulada dos pêlos das formigas prateadas do Saara e o ar ainda preso dentro dos casulos de seda, juntamente com a estrutura entrelaçada do nácar (madrepérola), este sistema de garrafas entrelaçadas que pode ser usado para melhorar os abrigos existentes para melhor proteger contra o frio, o calor , e condições de tempo húmido.</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0088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323193" y="7059602"/>
              <a:ext cx="10088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79787" cy="678991"/>
            <a:chOff x="3496437" y="7658439"/>
            <a:chExt cx="2979787"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44574" y="7790694"/>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95212" y="8524023"/>
              <a:ext cx="80671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6/10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40642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26168" y="7779185"/>
              <a:ext cx="85550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3000313" cy="720000"/>
            <a:chOff x="391355" y="8346977"/>
            <a:chExt cx="3000313"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40048" y="8498502"/>
              <a:ext cx="95162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5/10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6/10</a:t>
              </a:r>
            </a:p>
          </p:txBody>
        </p:sp>
      </p:grpSp>
      <p:pic>
        <p:nvPicPr>
          <p:cNvPr id="21" name="Picture 20" descr="A close up of a bug&#10;&#10;Description automatically generated with medium confidence">
            <a:extLst>
              <a:ext uri="{FF2B5EF4-FFF2-40B4-BE49-F238E27FC236}">
                <a16:creationId xmlns:a16="http://schemas.microsoft.com/office/drawing/2014/main" id="{5B09205D-81BA-4C6F-9B9B-7F9A93288D0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71279"/>
            <a:ext cx="5715000" cy="3487332"/>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6770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F4.BottleBricks (</a:t>
            </a:r>
            <a:r>
              <a:rPr kumimoji="0" lang="en-US" sz="2400" b="1" i="0" u="none" strike="noStrike" kern="1200" cap="none" spc="0" normalizeH="0" baseline="0" noProof="0" dirty="0" err="1">
                <a:ln>
                  <a:noFill/>
                </a:ln>
                <a:solidFill>
                  <a:srgbClr val="7030A0"/>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56620" y="5270351"/>
            <a:ext cx="6356194" cy="33893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BottleBricks</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saúde</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bem</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estar</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Produção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consume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responsável</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17.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Parcerias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com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objetivos</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Holanda</a:t>
            </a:r>
            <a:r>
              <a:rPr lang="en-US" sz="1700" dirty="0">
                <a:solidFill>
                  <a:prstClr val="black"/>
                </a:solidFill>
                <a:latin typeface="Comic Sans MS" panose="030F0702030302020204" pitchFamily="66" charset="0"/>
              </a:rPr>
              <a:t> </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Desfaio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Global de design</a:t>
            </a: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text, device&#10;&#10;Description automatically generated">
            <a:extLst>
              <a:ext uri="{FF2B5EF4-FFF2-40B4-BE49-F238E27FC236}">
                <a16:creationId xmlns:a16="http://schemas.microsoft.com/office/drawing/2014/main" id="{271CE598-9E44-4254-A867-851EDDBD7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6035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82CEC3B3-0F0C-497F-8D2D-B5E12A2B1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168" y="7317534"/>
            <a:ext cx="1080000" cy="1080000"/>
          </a:xfrm>
          <a:prstGeom prst="rect">
            <a:avLst/>
          </a:prstGeom>
        </p:spPr>
      </p:pic>
      <p:sp>
        <p:nvSpPr>
          <p:cNvPr id="9" name="TextBox 8">
            <a:extLst>
              <a:ext uri="{FF2B5EF4-FFF2-40B4-BE49-F238E27FC236}">
                <a16:creationId xmlns:a16="http://schemas.microsoft.com/office/drawing/2014/main" id="{DDAAA349-C5FF-43CE-812E-14A3A48FBD4D}"/>
              </a:ext>
            </a:extLst>
          </p:cNvPr>
          <p:cNvSpPr txBox="1"/>
          <p:nvPr/>
        </p:nvSpPr>
        <p:spPr>
          <a:xfrm>
            <a:off x="4460678" y="8392834"/>
            <a:ext cx="2233064" cy="276999"/>
          </a:xfrm>
          <a:prstGeom prst="rect">
            <a:avLst/>
          </a:prstGeom>
          <a:noFill/>
        </p:spPr>
        <p:txBody>
          <a:bodyPr wrap="square" rtlCol="0">
            <a:spAutoFit/>
          </a:bodyPr>
          <a:lstStyle/>
          <a:p>
            <a:pPr algn="ctr"/>
            <a:r>
              <a:rPr lang="en-US" sz="1200" i="1" dirty="0" err="1">
                <a:solidFill>
                  <a:schemeClr val="bg1"/>
                </a:solidFill>
                <a:latin typeface="Comic Sans MS" panose="030F0702030302020204" pitchFamily="66" charset="0"/>
              </a:rPr>
              <a:t>Descobre</a:t>
            </a:r>
            <a:r>
              <a:rPr lang="en-US" sz="1200" i="1" dirty="0">
                <a:solidFill>
                  <a:schemeClr val="bg1"/>
                </a:solidFill>
                <a:latin typeface="Comic Sans MS" panose="030F0702030302020204" pitchFamily="66" charset="0"/>
              </a:rPr>
              <a:t> </a:t>
            </a:r>
            <a:r>
              <a:rPr lang="en-US" sz="1200" i="1" dirty="0" err="1">
                <a:solidFill>
                  <a:schemeClr val="bg1"/>
                </a:solidFill>
                <a:latin typeface="Comic Sans MS" panose="030F0702030302020204" pitchFamily="66" charset="0"/>
              </a:rPr>
              <a:t>mais</a:t>
            </a:r>
            <a:r>
              <a:rPr lang="en-US" sz="1200" i="1" dirty="0">
                <a:solidFill>
                  <a:schemeClr val="bg1"/>
                </a:solidFill>
                <a:latin typeface="Comic Sans MS" panose="030F0702030302020204" pitchFamily="66" charset="0"/>
              </a:rPr>
              <a:t>!</a:t>
            </a:r>
          </a:p>
        </p:txBody>
      </p:sp>
    </p:spTree>
    <p:extLst>
      <p:ext uri="{BB962C8B-B14F-4D97-AF65-F5344CB8AC3E}">
        <p14:creationId xmlns:p14="http://schemas.microsoft.com/office/powerpoint/2010/main" val="2524015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549636"/>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A5.Velcro (</a:t>
            </a:r>
            <a:r>
              <a:rPr kumimoji="0" lang="en-US" sz="2400" b="1" i="0" u="none" strike="noStrike" kern="1200" cap="none" spc="0" normalizeH="0" baseline="0" noProof="0" dirty="0" err="1">
                <a:ln>
                  <a:noFill/>
                </a:ln>
                <a:solidFill>
                  <a:srgbClr val="70AD47">
                    <a:lumMod val="50000"/>
                  </a:srgbClr>
                </a:solidFill>
                <a:effectLst/>
                <a:uLnTx/>
                <a:uFillTx/>
                <a:latin typeface="Lucida Calligraphy" panose="03010101010101010101" pitchFamily="66" charset="0"/>
                <a:ea typeface="+mn-ea"/>
                <a:cs typeface="+mn-cs"/>
              </a:rPr>
              <a:t>Preso</a:t>
            </a: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 a </a:t>
            </a:r>
            <a:r>
              <a:rPr kumimoji="0" lang="en-US" sz="2400" b="1" i="0" u="none" strike="noStrike" kern="1200" cap="none" spc="0" normalizeH="0" baseline="0" noProof="0" dirty="0" err="1">
                <a:ln>
                  <a:noFill/>
                </a:ln>
                <a:solidFill>
                  <a:srgbClr val="70AD47">
                    <a:lumMod val="50000"/>
                  </a:srgbClr>
                </a:solidFill>
                <a:effectLst/>
                <a:uLnTx/>
                <a:uFillTx/>
                <a:latin typeface="Lucida Calligraphy" panose="03010101010101010101" pitchFamily="66" charset="0"/>
                <a:ea typeface="+mn-ea"/>
                <a:cs typeface="+mn-cs"/>
              </a:rPr>
              <a:t>ti</a:t>
            </a: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2825" y="4863889"/>
            <a:ext cx="6356194" cy="23685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A bardana menor serviu de inspiração e modelo para a invenção do</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Velcro</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pt-PT"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que reproduz a estratégia de fixação usando duas tiras de tecido: uma que lembra os espinhos com ganchos curvos e outra que lembra a pele de animal com milhares de lacinhos. Quando os dois tecidos se encontram, eles aderem um ao outro de maneira segura, mas removível, permitindo que sejam reutilizados</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23638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480458" y="7059602"/>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380613" y="7785019"/>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482844" y="8530839"/>
              <a:ext cx="9298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40982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7/10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dirty="0">
                  <a:solidFill>
                    <a:srgbClr val="7030A0"/>
                  </a:solidFill>
                  <a:latin typeface="Lucida Calligraphy" panose="03010101010101010101" pitchFamily="66" charset="0"/>
                </a:rPr>
                <a:t>1</a:t>
              </a: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549676" y="7060158"/>
              <a:ext cx="7961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picture containing plant, flower, thistle, outdoor&#10;&#10;Description automatically generated">
            <a:extLst>
              <a:ext uri="{FF2B5EF4-FFF2-40B4-BE49-F238E27FC236}">
                <a16:creationId xmlns:a16="http://schemas.microsoft.com/office/drawing/2014/main" id="{71AF7E48-C25C-46D5-AEF5-EA8FC98EEE4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6454" y="1284300"/>
            <a:ext cx="5718919"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170661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87494"/>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A5.Velcro (</a:t>
            </a:r>
            <a:r>
              <a:rPr kumimoji="0" lang="en-US" sz="2400" b="1" i="0" u="none" strike="noStrike" kern="1200" cap="none" spc="0" normalizeH="0" baseline="0" noProof="0" dirty="0" err="1">
                <a:ln>
                  <a:noFill/>
                </a:ln>
                <a:solidFill>
                  <a:srgbClr val="70AD47">
                    <a:lumMod val="50000"/>
                  </a:srgbClr>
                </a:solidFill>
                <a:effectLst/>
                <a:uLnTx/>
                <a:uFillTx/>
                <a:latin typeface="Lucida Calligraphy" panose="03010101010101010101" pitchFamily="66" charset="0"/>
                <a:ea typeface="+mn-ea"/>
                <a:cs typeface="+mn-cs"/>
              </a:rPr>
              <a:t>Preso</a:t>
            </a: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 a </a:t>
            </a:r>
            <a:r>
              <a:rPr kumimoji="0" lang="en-US" sz="2400" b="1" i="0" u="none" strike="noStrike" kern="1200" cap="none" spc="0" normalizeH="0" baseline="0" noProof="0" dirty="0" err="1">
                <a:ln>
                  <a:noFill/>
                </a:ln>
                <a:solidFill>
                  <a:srgbClr val="70AD47">
                    <a:lumMod val="50000"/>
                  </a:srgbClr>
                </a:solidFill>
                <a:effectLst/>
                <a:uLnTx/>
                <a:uFillTx/>
                <a:latin typeface="Lucida Calligraphy" panose="03010101010101010101" pitchFamily="66" charset="0"/>
                <a:ea typeface="+mn-ea"/>
                <a:cs typeface="+mn-cs"/>
              </a:rPr>
              <a:t>ti</a:t>
            </a: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t>
            </a:r>
            <a:r>
              <a:rPr kumimoji="0" lang="en-US" sz="2400" b="1" i="0" u="none" strike="noStrike" kern="1200" cap="none" spc="0" normalizeH="0" baseline="0" noProof="0" dirty="0" err="1">
                <a:ln>
                  <a:noFill/>
                </a:ln>
                <a:solidFill>
                  <a:srgbClr val="70AD47">
                    <a:lumMod val="50000"/>
                  </a:srgbClr>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18" y="5263736"/>
            <a:ext cx="6003407" cy="33033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Velcro</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Objetivo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Produção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consume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responsável</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Suiça</a:t>
            </a:r>
            <a:endPar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Velcro SA Company</a:t>
            </a: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1955</a:t>
            </a:r>
          </a:p>
        </p:txBody>
      </p:sp>
      <p:sp>
        <p:nvSpPr>
          <p:cNvPr id="50" name="TextBox 49">
            <a:extLst>
              <a:ext uri="{FF2B5EF4-FFF2-40B4-BE49-F238E27FC236}">
                <a16:creationId xmlns:a16="http://schemas.microsoft.com/office/drawing/2014/main" id="{71810F94-C321-4F9F-AC34-5CE6B57BEA75}"/>
              </a:ext>
            </a:extLst>
          </p:cNvPr>
          <p:cNvSpPr txBox="1"/>
          <p:nvPr/>
        </p:nvSpPr>
        <p:spPr>
          <a:xfrm>
            <a:off x="857271" y="8342380"/>
            <a:ext cx="51323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Innovation inspired by nature - </a:t>
            </a: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asknature</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Innovation Inspired by Nature -. (n.d.). Retrieved December 1, 2021, from https://asknature.org/.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i="1" dirty="0">
              <a:solidFill>
                <a:prstClr val="black"/>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Stock images - photos, vectors &amp;amp; Illustrations for Creative Projects. Shutterstock. (n.d.). Retrieved December 1, 2021, from https://www.shutterstock.com/. </a:t>
            </a:r>
          </a:p>
        </p:txBody>
      </p:sp>
      <p:pic>
        <p:nvPicPr>
          <p:cNvPr id="3" name="Picture 2">
            <a:extLst>
              <a:ext uri="{FF2B5EF4-FFF2-40B4-BE49-F238E27FC236}">
                <a16:creationId xmlns:a16="http://schemas.microsoft.com/office/drawing/2014/main" id="{31B9CA2A-EE15-436F-8EDB-D365D0F29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08" y="1679610"/>
            <a:ext cx="5714629"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ECF8B63C-1768-4C5A-9002-4DF009195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9573" y="6375395"/>
            <a:ext cx="1080000" cy="1080000"/>
          </a:xfrm>
          <a:prstGeom prst="rect">
            <a:avLst/>
          </a:prstGeom>
        </p:spPr>
      </p:pic>
      <p:sp>
        <p:nvSpPr>
          <p:cNvPr id="9" name="TextBox 8">
            <a:extLst>
              <a:ext uri="{FF2B5EF4-FFF2-40B4-BE49-F238E27FC236}">
                <a16:creationId xmlns:a16="http://schemas.microsoft.com/office/drawing/2014/main" id="{D79D11D2-DCBD-4EBA-922D-E7510B0506EC}"/>
              </a:ext>
            </a:extLst>
          </p:cNvPr>
          <p:cNvSpPr txBox="1"/>
          <p:nvPr/>
        </p:nvSpPr>
        <p:spPr>
          <a:xfrm>
            <a:off x="4333088" y="6074940"/>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3887140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B5.PowerCone (Cone </a:t>
            </a:r>
            <a:r>
              <a:rPr kumimoji="0" lang="en-US" sz="2400" b="1" i="0" u="none" strike="noStrike" kern="1200" cap="none" spc="0" normalizeH="0" baseline="0" noProof="0" dirty="0" err="1">
                <a:ln>
                  <a:noFill/>
                </a:ln>
                <a:solidFill>
                  <a:srgbClr val="002060"/>
                </a:solidFill>
                <a:effectLst/>
                <a:uLnTx/>
                <a:uFillTx/>
                <a:latin typeface="Lucida Calligraphy" panose="03010101010101010101" pitchFamily="66" charset="0"/>
                <a:ea typeface="+mn-ea"/>
                <a:cs typeface="+mn-cs"/>
              </a:rPr>
              <a:t>poderoso</a:t>
            </a: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86383" y="5033628"/>
            <a:ext cx="6315139" cy="20903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As pás das turbinas eólicas modernas têm</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propriedades aerodinâmicas na raiz da pá. Através de sua geometria refinada, inspirada no caminho de fluxo de uma semente de bordo caindo</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o </a:t>
            </a:r>
            <a:r>
              <a:rPr kumimoji="0" lang="en-US" sz="15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PowerCone</a:t>
            </a:r>
            <a:r>
              <a:rPr lang="en-US" sz="1500" dirty="0">
                <a:solidFill>
                  <a:prstClr val="black"/>
                </a:solidFill>
                <a:latin typeface="Comic Sans MS" panose="030F0702030302020204" pitchFamily="66" charset="0"/>
              </a:rPr>
              <a:t> </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equaliza a distribuição de pressão em todo o disco do rotor e reduz o impacto das rajadas, aumentando o desempenho de toda a turbina e reduzindo as cargas no rotor</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87997" cy="684000"/>
            <a:chOff x="391355" y="6910614"/>
            <a:chExt cx="2987997"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11365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370488" y="7059602"/>
              <a:ext cx="10088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4/10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24500" y="8524023"/>
              <a:ext cx="91077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51528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5/10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3199309" cy="720000"/>
            <a:chOff x="391355" y="8346977"/>
            <a:chExt cx="3199309"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441313" y="8511734"/>
              <a:ext cx="114935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9/10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408175" y="7060158"/>
              <a:ext cx="93766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10/10</a:t>
              </a:r>
            </a:p>
          </p:txBody>
        </p:sp>
      </p:grpSp>
      <p:pic>
        <p:nvPicPr>
          <p:cNvPr id="23" name="Picture 22" descr="A picture containing outdoor&#10;&#10;Description automatically generated">
            <a:extLst>
              <a:ext uri="{FF2B5EF4-FFF2-40B4-BE49-F238E27FC236}">
                <a16:creationId xmlns:a16="http://schemas.microsoft.com/office/drawing/2014/main" id="{F14EFE3E-EC87-4829-8EBF-18C8304612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1972" y="1379245"/>
            <a:ext cx="5714629"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0711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1048"/>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B5.PowerCone</a:t>
            </a:r>
            <a:r>
              <a:rPr lang="en-US" sz="2400" b="1" dirty="0">
                <a:solidFill>
                  <a:srgbClr val="002060"/>
                </a:solidFill>
                <a:latin typeface="Lucida Calligraphy" panose="03010101010101010101" pitchFamily="66" charset="0"/>
              </a:rPr>
              <a:t> </a:t>
            </a: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a:t>
            </a:r>
            <a:r>
              <a:rPr kumimoji="0" lang="en-US" sz="2400" b="1" i="0" u="none" strike="noStrike" kern="1200" cap="none" spc="0" normalizeH="0" baseline="0" noProof="0" dirty="0" err="1">
                <a:ln>
                  <a:noFill/>
                </a:ln>
                <a:solidFill>
                  <a:srgbClr val="002060"/>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9230" y="4401297"/>
            <a:ext cx="6003407" cy="44550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PowerCone</a:t>
            </a:r>
            <a:endPar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9.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Inovação</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Industrial e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Infraestruturas</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Comunidades</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Cidades</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sustentáveis</a:t>
            </a:r>
            <a:endPar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endPar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Canada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Biome -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Renováveis</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lang="en-US" sz="1600" b="1" dirty="0">
                <a:solidFill>
                  <a:prstClr val="black"/>
                </a:solidFill>
                <a:latin typeface="Comic Sans MS" panose="030F0702030302020204" pitchFamily="66" charset="0"/>
              </a:rPr>
              <a:t>Ano</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54013" y="8442373"/>
            <a:ext cx="4549973"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Powercone</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Biome Renewables. (n.d.). Retrieved December 1, 2021, from </a:t>
            </a:r>
            <a:r>
              <a:rPr kumimoji="0" lang="en-US" sz="1200" b="0" i="1" strike="noStrike" kern="1200" cap="none" spc="0" normalizeH="0" baseline="0" noProof="0" dirty="0">
                <a:ln>
                  <a:noFill/>
                </a:ln>
                <a:effectLst/>
                <a:uLnTx/>
                <a:uFillTx/>
                <a:latin typeface="Calibri" panose="020F0502020204030204"/>
                <a:ea typeface="+mn-ea"/>
                <a:cs typeface="+mn-cs"/>
              </a:rPr>
              <a:t>https://www.biome-renewables.com/powercone</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i="1" dirty="0">
              <a:solidFill>
                <a:prstClr val="black"/>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Stock images - photos, vectors &amp;amp; Illustrations for Creative Projects. Shutterstock. (n.d.). Retrieved December 1, 2021, from https://www.shutterstock.com/.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sky, windmill, outdoor object&#10;&#10;Description automatically generated">
            <a:extLst>
              <a:ext uri="{FF2B5EF4-FFF2-40B4-BE49-F238E27FC236}">
                <a16:creationId xmlns:a16="http://schemas.microsoft.com/office/drawing/2014/main" id="{1D5680D6-7357-4721-A7EA-C9C89DBE4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432334"/>
            <a:ext cx="5718919"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2DC52458-BC60-4334-A8E5-14995009F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1098" y="7033626"/>
            <a:ext cx="1080000" cy="1080000"/>
          </a:xfrm>
          <a:prstGeom prst="rect">
            <a:avLst/>
          </a:prstGeom>
        </p:spPr>
      </p:pic>
      <p:sp>
        <p:nvSpPr>
          <p:cNvPr id="9" name="TextBox 8">
            <a:extLst>
              <a:ext uri="{FF2B5EF4-FFF2-40B4-BE49-F238E27FC236}">
                <a16:creationId xmlns:a16="http://schemas.microsoft.com/office/drawing/2014/main" id="{D2D1A2D0-546B-4E45-B4C5-F0C5C9F7C9C2}"/>
              </a:ext>
            </a:extLst>
          </p:cNvPr>
          <p:cNvSpPr txBox="1"/>
          <p:nvPr/>
        </p:nvSpPr>
        <p:spPr>
          <a:xfrm>
            <a:off x="4424566" y="6777681"/>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25589456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413598"/>
            <a:ext cx="5723898" cy="799466"/>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C5. The Dome Home </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(Casa da </a:t>
            </a:r>
            <a:r>
              <a:rPr kumimoji="0" lang="en-US" sz="2400" b="1"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Cúpula</a:t>
            </a: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 </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18340" y="4907839"/>
            <a:ext cx="6356194" cy="2050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a:t>
            </a:r>
            <a:r>
              <a:rPr kumimoji="0" lang="en-US"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equipa</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Matinor</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incorporou a inspiração de vários organismos para projetar uma casa que pudesse resistir a condições climáticas extremas no Caribe – uma região que enfrenta um risco crescente de furacões devido às mudanças climáticas.</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Dome Home </a:t>
            </a:r>
            <a:r>
              <a:rPr kumimoji="0" lang="pt-PT"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imita a forma de cúpula de um ninho de lama de um pássaro de forno para suportar ventos fortes, a raiz profunda do pinheiro de folhas longas para ancorar a fundação e a estrutura única do crânio do pica-pau para absorver o choque.</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09750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3/10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46719" y="7785019"/>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7/10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Informaçaõ</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4/10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39754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3/10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7030A0"/>
                    </a:solidFill>
                    <a:effectLst/>
                    <a:uLnTx/>
                    <a:uFillTx/>
                    <a:latin typeface="Lucida Calligraphy" panose="03010101010101010101" pitchFamily="66" charset="0"/>
                    <a:ea typeface="+mn-ea"/>
                    <a:cs typeface="+mn-cs"/>
                  </a:rPr>
                  <a:t>Cooperaçaõ</a:t>
                </a:r>
                <a:endPar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endParaRP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45681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6/10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546719" y="7060158"/>
              <a:ext cx="79912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9/10</a:t>
              </a:r>
            </a:p>
          </p:txBody>
        </p:sp>
      </p:grpSp>
      <p:pic>
        <p:nvPicPr>
          <p:cNvPr id="23" name="Picture 22">
            <a:extLst>
              <a:ext uri="{FF2B5EF4-FFF2-40B4-BE49-F238E27FC236}">
                <a16:creationId xmlns:a16="http://schemas.microsoft.com/office/drawing/2014/main" id="{B5BBDF2A-5CD9-4F32-BA3B-F3A09ABF6E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2823" y="1352561"/>
            <a:ext cx="5713200" cy="3575664"/>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03584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45085"/>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C5.The Dome Home (</a:t>
            </a:r>
            <a:r>
              <a:rPr kumimoji="0" lang="en-US" sz="2400" b="1"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4951142"/>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Dome Home</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11.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Comunidades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cidades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sustentáveis</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Estados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Unidos da América</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Jovem</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 design</a:t>
            </a:r>
          </a:p>
          <a:p>
            <a:pPr marL="0" marR="0" lvl="0" indent="0" algn="ctr"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map of the world&#10;&#10;Description automatically generated with low confidence">
            <a:extLst>
              <a:ext uri="{FF2B5EF4-FFF2-40B4-BE49-F238E27FC236}">
                <a16:creationId xmlns:a16="http://schemas.microsoft.com/office/drawing/2014/main" id="{C90C020F-DBE1-4A24-88C3-91B2D24F1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25" y="1568547"/>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F8957B90-1E63-481E-8103-81F2A4DFD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627333"/>
            <a:ext cx="1080000" cy="1080000"/>
          </a:xfrm>
          <a:prstGeom prst="rect">
            <a:avLst/>
          </a:prstGeom>
        </p:spPr>
      </p:pic>
      <p:sp>
        <p:nvSpPr>
          <p:cNvPr id="9" name="TextBox 8">
            <a:extLst>
              <a:ext uri="{FF2B5EF4-FFF2-40B4-BE49-F238E27FC236}">
                <a16:creationId xmlns:a16="http://schemas.microsoft.com/office/drawing/2014/main" id="{604CF0CF-B0E9-4346-AF52-63EF7B572D7D}"/>
              </a:ext>
            </a:extLst>
          </p:cNvPr>
          <p:cNvSpPr txBox="1"/>
          <p:nvPr/>
        </p:nvSpPr>
        <p:spPr>
          <a:xfrm>
            <a:off x="2354390" y="8684368"/>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2409441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chemeClr val="accent6">
                    <a:lumMod val="50000"/>
                  </a:schemeClr>
                </a:solidFill>
                <a:effectLst/>
                <a:latin typeface="Lucida Calligraphy" panose="03010101010101010101" pitchFamily="66" charset="0"/>
              </a:rPr>
              <a:t>A1. A </a:t>
            </a:r>
            <a:r>
              <a:rPr lang="en-US" sz="2400" b="1" i="0" strike="noStrike" dirty="0" err="1">
                <a:solidFill>
                  <a:schemeClr val="accent6">
                    <a:lumMod val="50000"/>
                  </a:schemeClr>
                </a:solidFill>
                <a:effectLst/>
                <a:latin typeface="Lucida Calligraphy" panose="03010101010101010101" pitchFamily="66" charset="0"/>
              </a:rPr>
              <a:t>Fachada</a:t>
            </a:r>
            <a:r>
              <a:rPr lang="en-US" sz="2400" b="1" i="0" strike="noStrike" dirty="0">
                <a:solidFill>
                  <a:schemeClr val="accent6">
                    <a:lumMod val="50000"/>
                  </a:schemeClr>
                </a:solidFill>
                <a:effectLst/>
                <a:latin typeface="Lucida Calligraphy" panose="03010101010101010101" pitchFamily="66" charset="0"/>
              </a:rPr>
              <a:t> </a:t>
            </a:r>
            <a:r>
              <a:rPr lang="en-US" sz="2400" b="1" i="0" strike="noStrike" dirty="0" err="1">
                <a:solidFill>
                  <a:schemeClr val="accent6">
                    <a:lumMod val="50000"/>
                  </a:schemeClr>
                </a:solidFill>
                <a:effectLst/>
                <a:latin typeface="Lucida Calligraphy" panose="03010101010101010101" pitchFamily="66" charset="0"/>
              </a:rPr>
              <a:t>doHydro</a:t>
            </a:r>
            <a:r>
              <a:rPr lang="en-US" sz="2400" b="1" i="0" strike="noStrike" dirty="0">
                <a:solidFill>
                  <a:schemeClr val="accent6">
                    <a:lumMod val="50000"/>
                  </a:schemeClr>
                </a:solidFill>
                <a:effectLst/>
                <a:latin typeface="Lucida Calligraphy" panose="03010101010101010101" pitchFamily="66" charset="0"/>
              </a:rPr>
              <a:t>-Canopy </a:t>
            </a:r>
          </a:p>
        </p:txBody>
      </p:sp>
      <p:pic>
        <p:nvPicPr>
          <p:cNvPr id="6" name="Picture 5" descr="A frog on a leaf&#10;&#10;Description automatically generated with medium confidence">
            <a:extLst>
              <a:ext uri="{FF2B5EF4-FFF2-40B4-BE49-F238E27FC236}">
                <a16:creationId xmlns:a16="http://schemas.microsoft.com/office/drawing/2014/main" id="{A277F77A-54DF-4E23-B5B5-973EBAF6B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76" y="1412340"/>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76E3D1B-BFD3-4B9B-BE5F-801A1B02BB6E}"/>
              </a:ext>
            </a:extLst>
          </p:cNvPr>
          <p:cNvSpPr/>
          <p:nvPr/>
        </p:nvSpPr>
        <p:spPr>
          <a:xfrm>
            <a:off x="421720" y="5463817"/>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pt-PT" sz="1700" b="0" dirty="0">
                <a:solidFill>
                  <a:schemeClr val="tx1"/>
                </a:solidFill>
                <a:effectLst/>
                <a:latin typeface="Comic Sans MS" panose="030F0702030302020204" pitchFamily="66" charset="0"/>
                <a:ea typeface="Batang" panose="020B0503020000020004" pitchFamily="18" charset="-127"/>
              </a:rPr>
              <a:t>O</a:t>
            </a:r>
            <a:r>
              <a:rPr lang="pt-PT" sz="1700" b="1" dirty="0">
                <a:solidFill>
                  <a:schemeClr val="tx1"/>
                </a:solidFill>
                <a:effectLst/>
                <a:latin typeface="Comic Sans MS" panose="030F0702030302020204" pitchFamily="66" charset="0"/>
                <a:ea typeface="Batang" panose="020B0503020000020004" pitchFamily="18" charset="-127"/>
              </a:rPr>
              <a:t> </a:t>
            </a:r>
            <a:r>
              <a:rPr lang="pt-PT" sz="1700" b="1" dirty="0" err="1">
                <a:solidFill>
                  <a:schemeClr val="tx1"/>
                </a:solidFill>
                <a:effectLst/>
                <a:latin typeface="Comic Sans MS" panose="030F0702030302020204" pitchFamily="66" charset="0"/>
                <a:ea typeface="Batang" panose="020B0503020000020004" pitchFamily="18" charset="-127"/>
              </a:rPr>
              <a:t>HydroCanopy</a:t>
            </a:r>
            <a:r>
              <a:rPr lang="pt-PT" sz="1700" b="1" dirty="0">
                <a:solidFill>
                  <a:schemeClr val="tx1"/>
                </a:solidFill>
                <a:effectLst/>
                <a:latin typeface="Comic Sans MS" panose="030F0702030302020204" pitchFamily="66" charset="0"/>
                <a:ea typeface="Batang" panose="020B0503020000020004" pitchFamily="18" charset="-127"/>
              </a:rPr>
              <a:t> </a:t>
            </a:r>
            <a:r>
              <a:rPr lang="pt-PT" sz="1700" b="0" dirty="0">
                <a:solidFill>
                  <a:schemeClr val="tx1"/>
                </a:solidFill>
                <a:effectLst/>
                <a:latin typeface="Comic Sans MS" panose="030F0702030302020204" pitchFamily="66" charset="0"/>
                <a:ea typeface="Batang" panose="020B0503020000020004" pitchFamily="18" charset="-127"/>
              </a:rPr>
              <a:t>oferece uma solução de sistema de fachada arquitetónica de baixo custo e alta eficiência que responde às condições climáticas usando estratégias de controle passivo que regulam a radiação solar, ventilação, inércia térmica e oferece um sistema de resfriamento evaporativo.</a:t>
            </a:r>
            <a:endParaRPr lang="en-US" sz="1700" b="1" strike="noStrike" dirty="0">
              <a:solidFill>
                <a:schemeClr val="tx1"/>
              </a:solidFill>
              <a:effectLst/>
              <a:latin typeface="Comic Sans MS" panose="030F0702030302020204" pitchFamily="66" charset="0"/>
              <a:ea typeface="Batang" panose="020B0503020000020004" pitchFamily="18" charset="-127"/>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935827" cy="307777"/>
              </a:xfrm>
              <a:prstGeom prst="rect">
                <a:avLst/>
              </a:prstGeom>
              <a:noFill/>
            </p:spPr>
            <p:txBody>
              <a:bodyPr wrap="square" rtlCol="0">
                <a:spAutoFit/>
              </a:bodyPr>
              <a:lstStyle/>
              <a:p>
                <a:r>
                  <a:rPr lang="en-US" sz="1400" dirty="0">
                    <a:solidFill>
                      <a:srgbClr val="0070C0"/>
                    </a:solidFill>
                    <a:latin typeface="Lucida Calligraphy" panose="03010101010101010101" pitchFamily="66" charset="0"/>
                  </a:rPr>
                  <a:t>Energia</a:t>
                </a: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310175" y="7059602"/>
              <a:ext cx="935827" cy="415498"/>
            </a:xfrm>
            <a:prstGeom prst="rect">
              <a:avLst/>
            </a:prstGeom>
            <a:noFill/>
          </p:spPr>
          <p:txBody>
            <a:bodyPr wrap="square" rtlCol="0">
              <a:spAutoFit/>
            </a:bodyPr>
            <a:lstStyle/>
            <a:p>
              <a:r>
                <a:rPr lang="en-US" sz="2100" dirty="0">
                  <a:solidFill>
                    <a:srgbClr val="0070C0"/>
                  </a:solidFill>
                  <a:latin typeface="Lucida Calligraphy" panose="03010101010101010101" pitchFamily="66" charset="0"/>
                </a:rPr>
                <a:t>10/10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r>
                  <a:rPr lang="en-US" sz="1400" dirty="0">
                    <a:solidFill>
                      <a:schemeClr val="accent4">
                        <a:lumMod val="75000"/>
                      </a:schemeClr>
                    </a:solidFill>
                    <a:latin typeface="Lucida Calligraphy" panose="03010101010101010101" pitchFamily="66" charset="0"/>
                  </a:rPr>
                  <a:t>Material</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516099" y="7785019"/>
              <a:ext cx="796164" cy="415498"/>
            </a:xfrm>
            <a:prstGeom prst="rect">
              <a:avLst/>
            </a:prstGeom>
            <a:noFill/>
          </p:spPr>
          <p:txBody>
            <a:bodyPr wrap="square" rtlCol="0">
              <a:spAutoFit/>
            </a:bodyPr>
            <a:lstStyle/>
            <a:p>
              <a:r>
                <a:rPr lang="en-US" sz="2100" dirty="0">
                  <a:solidFill>
                    <a:schemeClr val="accent4">
                      <a:lumMod val="75000"/>
                    </a:schemeClr>
                  </a:solidFill>
                  <a:latin typeface="Lucida Calligraphy" panose="03010101010101010101" pitchFamily="66" charset="0"/>
                </a:rPr>
                <a:t>7/10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r>
                  <a:rPr lang="en-US" sz="1400" dirty="0" err="1">
                    <a:solidFill>
                      <a:schemeClr val="tx1">
                        <a:lumMod val="50000"/>
                        <a:lumOff val="50000"/>
                      </a:schemeClr>
                    </a:solidFill>
                    <a:latin typeface="Lucida Calligraphy" panose="03010101010101010101" pitchFamily="66" charset="0"/>
                  </a:rPr>
                  <a:t>Informação</a:t>
                </a:r>
                <a:endParaRPr lang="en-US" sz="1400" dirty="0">
                  <a:solidFill>
                    <a:schemeClr val="tx1">
                      <a:lumMod val="50000"/>
                      <a:lumOff val="50000"/>
                    </a:schemeClr>
                  </a:solidFill>
                  <a:latin typeface="Lucida Calligraphy" panose="03010101010101010101" pitchFamily="66" charset="0"/>
                </a:endParaRP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536384" y="8524023"/>
              <a:ext cx="765544" cy="415498"/>
            </a:xfrm>
            <a:prstGeom prst="rect">
              <a:avLst/>
            </a:prstGeom>
            <a:noFill/>
          </p:spPr>
          <p:txBody>
            <a:bodyPr wrap="square" rtlCol="0">
              <a:spAutoFit/>
            </a:bodyPr>
            <a:lstStyle/>
            <a:p>
              <a:r>
                <a:rPr lang="en-US" sz="2100" dirty="0">
                  <a:solidFill>
                    <a:schemeClr val="tx1">
                      <a:lumMod val="50000"/>
                      <a:lumOff val="50000"/>
                    </a:schemeClr>
                  </a:solidFill>
                  <a:latin typeface="Lucida Calligraphy" panose="03010101010101010101" pitchFamily="66" charset="0"/>
                </a:rPr>
                <a:t>3/10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370327" cy="307777"/>
              </a:xfrm>
              <a:prstGeom prst="rect">
                <a:avLst/>
              </a:prstGeom>
              <a:noFill/>
            </p:spPr>
            <p:txBody>
              <a:bodyPr wrap="square" rtlCol="0">
                <a:spAutoFit/>
              </a:bodyPr>
              <a:lstStyle/>
              <a:p>
                <a:r>
                  <a:rPr lang="en-US" sz="1400" dirty="0" err="1">
                    <a:solidFill>
                      <a:srgbClr val="00B050"/>
                    </a:solidFill>
                    <a:latin typeface="Lucida Calligraphy" panose="03010101010101010101" pitchFamily="66" charset="0"/>
                  </a:rPr>
                  <a:t>Reciclagem</a:t>
                </a:r>
                <a:endParaRPr lang="en-US" sz="1400" dirty="0">
                  <a:solidFill>
                    <a:srgbClr val="00B050"/>
                  </a:solidFill>
                  <a:latin typeface="Lucida Calligraphy" panose="03010101010101010101" pitchFamily="66" charset="0"/>
                </a:endParaRP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rtlCol="0">
              <a:spAutoFit/>
            </a:bodyPr>
            <a:lstStyle/>
            <a:p>
              <a:r>
                <a:rPr lang="en-US" sz="2100" dirty="0">
                  <a:solidFill>
                    <a:srgbClr val="00B050"/>
                  </a:solidFill>
                  <a:latin typeface="Lucida Calligraphy" panose="03010101010101010101" pitchFamily="66" charset="0"/>
                </a:rPr>
                <a:t>8/10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r>
                  <a:rPr lang="en-US" sz="1400" dirty="0">
                    <a:solidFill>
                      <a:srgbClr val="7030A0"/>
                    </a:solidFill>
                    <a:latin typeface="Lucida Calligraphy" panose="03010101010101010101" pitchFamily="66" charset="0"/>
                  </a:rPr>
                  <a:t>Cooperação</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rtlCol="0">
              <a:spAutoFit/>
            </a:bodyPr>
            <a:lstStyle/>
            <a:p>
              <a:r>
                <a:rPr lang="en-US" sz="2100" dirty="0">
                  <a:solidFill>
                    <a:srgbClr val="7030A0"/>
                  </a:solidFill>
                  <a:latin typeface="Lucida Calligraphy" panose="03010101010101010101" pitchFamily="66" charset="0"/>
                </a:rPr>
                <a:t>5/10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rtlCol="0">
                <a:spAutoFit/>
              </a:bodyPr>
              <a:lstStyle/>
              <a:p>
                <a:r>
                  <a:rPr lang="en-US" sz="1400" dirty="0">
                    <a:solidFill>
                      <a:srgbClr val="C00000"/>
                    </a:solidFill>
                    <a:latin typeface="Lucida Calligraphy" panose="03010101010101010101" pitchFamily="66" charset="0"/>
                  </a:rPr>
                  <a:t>Optimize</a:t>
                </a: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536384" y="7060158"/>
              <a:ext cx="809456" cy="415498"/>
            </a:xfrm>
            <a:prstGeom prst="rect">
              <a:avLst/>
            </a:prstGeom>
            <a:noFill/>
          </p:spPr>
          <p:txBody>
            <a:bodyPr wrap="square" rtlCol="0">
              <a:spAutoFit/>
            </a:bodyPr>
            <a:lstStyle/>
            <a:p>
              <a:r>
                <a:rPr lang="en-US" sz="2100" dirty="0">
                  <a:solidFill>
                    <a:srgbClr val="C00000"/>
                  </a:solidFill>
                  <a:latin typeface="Lucida Calligraphy" panose="03010101010101010101" pitchFamily="66" charset="0"/>
                </a:rPr>
                <a:t>9/10</a:t>
              </a:r>
            </a:p>
          </p:txBody>
        </p:sp>
      </p:grpSp>
    </p:spTree>
    <p:extLst>
      <p:ext uri="{BB962C8B-B14F-4D97-AF65-F5344CB8AC3E}">
        <p14:creationId xmlns:p14="http://schemas.microsoft.com/office/powerpoint/2010/main" val="21633342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D5.GeckSkin (Pele de Gecko)</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4852767"/>
            <a:ext cx="6356193" cy="21903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pt-PT"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capacidade das lagartixas em escalar paredes verticais e salientes há muito que fascina cientistas e leigos. Nos seus dedos, as lagartixas possuem milhões de pelos minúsculos chamados cerdas que atuam como um substrato macio que pode-se adaptar às superfícies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Geckskin</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(Pele de gecko) </a:t>
            </a:r>
            <a:r>
              <a:rPr kumimoji="0" lang="pt-PT"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é uma nova tecnologia, inspirada em </a:t>
            </a:r>
            <a:r>
              <a:rPr kumimoji="0" lang="pt-PT"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Geckos</a:t>
            </a:r>
            <a:r>
              <a:rPr kumimoji="0" lang="pt-PT"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que está revolucionando a forma como unimos objetos</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09848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497865" y="7059602"/>
              <a:ext cx="83419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390409" y="7785019"/>
              <a:ext cx="9218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Informaçaõ</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506758" y="8521092"/>
              <a:ext cx="9218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dirty="0">
                  <a:solidFill>
                    <a:prstClr val="black">
                      <a:lumMod val="50000"/>
                      <a:lumOff val="50000"/>
                    </a:prstClr>
                  </a:solidFill>
                  <a:latin typeface="Lucida Calligraphy" panose="03010101010101010101" pitchFamily="66" charset="0"/>
                </a:rPr>
                <a:t>9</a:t>
              </a: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2952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411810" y="7776404"/>
              <a:ext cx="85550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8/10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3/10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9/10</a:t>
              </a:r>
            </a:p>
          </p:txBody>
        </p:sp>
      </p:grpSp>
      <p:pic>
        <p:nvPicPr>
          <p:cNvPr id="23" name="Picture 22" descr="A picture containing ground, outdoor, reptile, lizard&#10;&#10;Description automatically generated">
            <a:extLst>
              <a:ext uri="{FF2B5EF4-FFF2-40B4-BE49-F238E27FC236}">
                <a16:creationId xmlns:a16="http://schemas.microsoft.com/office/drawing/2014/main" id="{828C8F52-B955-455F-8506-F709066B1B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2740" y="1348522"/>
            <a:ext cx="5700713" cy="360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4821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74843"/>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D5.GeckSkin</a:t>
            </a:r>
            <a:r>
              <a:rPr lang="en-US" sz="2400" b="1" dirty="0">
                <a:solidFill>
                  <a:prstClr val="black"/>
                </a:solidFill>
                <a:latin typeface="Lucida Calligraphy" panose="03010101010101010101" pitchFamily="66" charset="0"/>
              </a:rPr>
              <a:t> </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Prototipo</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6371" y="5788240"/>
            <a:ext cx="6003407" cy="243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Geckskin</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Goal 9: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Inovação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Industrial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Infraestruturas</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Estados</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Unidos da América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Jornal</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Materiais</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Avançados</a:t>
            </a:r>
            <a:endPar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Ano: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2012</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69702" y="8455712"/>
            <a:ext cx="4549973"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Geckskin</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is a new super-adhesive based on the mechanics ... (n.d.). Retrieved December 1, 2021, from https://geckskin.umass.edu/.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Stock images - photos, vectors &amp;amp; Illustrations for Creative Projects. Shutterstock. (n.d.). Retrieved December 1, 2021, from https://www.shutterstock.com/. </a:t>
            </a:r>
          </a:p>
        </p:txBody>
      </p:sp>
      <p:pic>
        <p:nvPicPr>
          <p:cNvPr id="3" name="Picture 2" descr="A picture containing wall, indoor, metalware, chain&#10;&#10;Description automatically generated">
            <a:extLst>
              <a:ext uri="{FF2B5EF4-FFF2-40B4-BE49-F238E27FC236}">
                <a16:creationId xmlns:a16="http://schemas.microsoft.com/office/drawing/2014/main" id="{9FAA95BA-E710-4861-9793-EF434D3BF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35116"/>
            <a:ext cx="5723898" cy="432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449090E3-3FB3-43F3-B0FB-DA970B495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650" y="7110044"/>
            <a:ext cx="1080000" cy="1080000"/>
          </a:xfrm>
          <a:prstGeom prst="rect">
            <a:avLst/>
          </a:prstGeom>
        </p:spPr>
      </p:pic>
      <p:sp>
        <p:nvSpPr>
          <p:cNvPr id="9" name="TextBox 8">
            <a:extLst>
              <a:ext uri="{FF2B5EF4-FFF2-40B4-BE49-F238E27FC236}">
                <a16:creationId xmlns:a16="http://schemas.microsoft.com/office/drawing/2014/main" id="{DA62B18D-055D-4AC9-A9E1-AB51774609B7}"/>
              </a:ext>
            </a:extLst>
          </p:cNvPr>
          <p:cNvSpPr txBox="1"/>
          <p:nvPr/>
        </p:nvSpPr>
        <p:spPr>
          <a:xfrm>
            <a:off x="4290558" y="6840484"/>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3117776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413598"/>
            <a:ext cx="5723898" cy="799466"/>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E5.Floating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Coconet</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 </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Coconet</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Flutuante</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33395" y="5017573"/>
            <a:ext cx="6191210" cy="21052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Floating </a:t>
            </a:r>
            <a:r>
              <a:rPr kumimoji="0" lang="en-US"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Coconet</a:t>
            </a:r>
            <a:r>
              <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pt-PT"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visa capturar a poluição plástica nos rios antes que esta entre nos oceanos. Ao imitar a maneira como organismos como as raias, mantas e tubarões-frade filtram alimentos da água, </a:t>
            </a:r>
            <a:r>
              <a:rPr kumimoji="0" lang="pt-P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Floating</a:t>
            </a:r>
            <a:r>
              <a:rPr kumimoji="0" lang="pt-P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pt-P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Coconet</a:t>
            </a:r>
            <a:r>
              <a:rPr kumimoji="0" lang="pt-P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pt-PT"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da Universidade de Ciências Aplicadas de Haia, em Haia, Holanda, é capaz de coletar e direcionar plásticos de fluxo livre, pequenos e grandes, em rios para captura mais segura.</a:t>
            </a:r>
            <a:endPar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11033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365794" y="7059602"/>
              <a:ext cx="92247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6/10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Informação</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79642" y="8520614"/>
              <a:ext cx="8790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95684" cy="655483"/>
            <a:chOff x="391355" y="7658439"/>
            <a:chExt cx="2995684"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7" y="7844555"/>
                <a:ext cx="135816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32887" y="7777404"/>
              <a:ext cx="95415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190883" cy="720000"/>
            <a:chOff x="391355" y="8346977"/>
            <a:chExt cx="3190883"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7030A0"/>
                    </a:solidFill>
                    <a:effectLst/>
                    <a:uLnTx/>
                    <a:uFillTx/>
                    <a:latin typeface="Lucida Calligraphy" panose="03010101010101010101" pitchFamily="66" charset="0"/>
                    <a:ea typeface="+mn-ea"/>
                    <a:cs typeface="+mn-cs"/>
                  </a:rPr>
                  <a:t>Cooperaçaõ</a:t>
                </a:r>
                <a:endPar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endParaRP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32887" y="8520614"/>
              <a:ext cx="114935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7/10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24542" y="7060158"/>
              <a:ext cx="84034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fish in the water&#10;&#10;Description automatically generated with low confidence">
            <a:extLst>
              <a:ext uri="{FF2B5EF4-FFF2-40B4-BE49-F238E27FC236}">
                <a16:creationId xmlns:a16="http://schemas.microsoft.com/office/drawing/2014/main" id="{FF0E8805-8890-475A-B624-FDA3162F863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4138" y="1335967"/>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62340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E5.Floating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Coconet</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4303574"/>
            <a:ext cx="6003407" cy="42745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Floating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Coconet</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6.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Água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Limpa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Saneamento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14.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Vida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debaixo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água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Holanda</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Launchpad</a:t>
            </a:r>
          </a:p>
          <a:p>
            <a:pPr marL="0" marR="0" lvl="0" indent="0" algn="ctr"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2019</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yellow, ocean floor&#10;&#10;Description automatically generated">
            <a:extLst>
              <a:ext uri="{FF2B5EF4-FFF2-40B4-BE49-F238E27FC236}">
                <a16:creationId xmlns:a16="http://schemas.microsoft.com/office/drawing/2014/main" id="{DDD1B19C-63C9-470D-91B1-B4117AF2D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24" y="1395035"/>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60754304-04FF-4FF7-BC65-70D89FC83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752960"/>
            <a:ext cx="1080000" cy="1080000"/>
          </a:xfrm>
          <a:prstGeom prst="rect">
            <a:avLst/>
          </a:prstGeom>
        </p:spPr>
      </p:pic>
      <p:sp>
        <p:nvSpPr>
          <p:cNvPr id="9" name="TextBox 8">
            <a:extLst>
              <a:ext uri="{FF2B5EF4-FFF2-40B4-BE49-F238E27FC236}">
                <a16:creationId xmlns:a16="http://schemas.microsoft.com/office/drawing/2014/main" id="{0EC1D9B5-B5C9-4625-A7E3-EA4E6661DA42}"/>
              </a:ext>
            </a:extLst>
          </p:cNvPr>
          <p:cNvSpPr txBox="1"/>
          <p:nvPr/>
        </p:nvSpPr>
        <p:spPr>
          <a:xfrm>
            <a:off x="2354390" y="8800345"/>
            <a:ext cx="2233064" cy="276999"/>
          </a:xfrm>
          <a:prstGeom prst="rect">
            <a:avLst/>
          </a:prstGeom>
          <a:noFill/>
        </p:spPr>
        <p:txBody>
          <a:bodyPr wrap="square" rtlCol="0">
            <a:spAutoFit/>
          </a:bodyPr>
          <a:lstStyle/>
          <a:p>
            <a:pPr algn="ctr"/>
            <a:r>
              <a:rPr lang="en-US" sz="1200" i="1" dirty="0" err="1">
                <a:latin typeface="Comic Sans MS" panose="030F0702030302020204" pitchFamily="66" charset="0"/>
              </a:rPr>
              <a:t>Descobre</a:t>
            </a:r>
            <a:r>
              <a:rPr lang="en-US" sz="1200" i="1" dirty="0">
                <a:latin typeface="Comic Sans MS" panose="030F0702030302020204" pitchFamily="66" charset="0"/>
              </a:rPr>
              <a:t> </a:t>
            </a:r>
            <a:r>
              <a:rPr lang="en-US" sz="1200" i="1" dirty="0" err="1">
                <a:latin typeface="Comic Sans MS" panose="030F0702030302020204" pitchFamily="66" charset="0"/>
              </a:rPr>
              <a:t>mais</a:t>
            </a:r>
            <a:r>
              <a:rPr lang="en-US" sz="1200" i="1" dirty="0">
                <a:latin typeface="Comic Sans MS" panose="030F0702030302020204" pitchFamily="66" charset="0"/>
              </a:rPr>
              <a:t>!</a:t>
            </a:r>
          </a:p>
        </p:txBody>
      </p:sp>
    </p:spTree>
    <p:extLst>
      <p:ext uri="{BB962C8B-B14F-4D97-AF65-F5344CB8AC3E}">
        <p14:creationId xmlns:p14="http://schemas.microsoft.com/office/powerpoint/2010/main" val="975302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F5.nutriBarrier</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4976" y="5135798"/>
            <a:ext cx="6356194" cy="18580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chemeClr val="tx1"/>
                </a:solidFill>
                <a:effectLst/>
                <a:uLnTx/>
                <a:uFillTx/>
                <a:latin typeface="Comic Sans MS" panose="030F0702030302020204" pitchFamily="66" charset="0"/>
                <a:ea typeface="+mn-ea"/>
                <a:cs typeface="+mn-cs"/>
              </a:rPr>
              <a:t>nutriBarrier</a:t>
            </a:r>
            <a:r>
              <a:rPr kumimoji="0" lang="en-US" sz="16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 </a:t>
            </a:r>
            <a:r>
              <a:rPr kumimoji="0" lang="pt-PT" sz="16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foi projetado para ser implantado em torno das plantações para reduzir o escoamento e, ao mesmo tempo, garantir uma libertação lenta de fertilizantes. Feita de materiais inspirados nas estratégias de proteção de peixes-bruxa e sapos, essa barreira pode ser tecida em torno de plantas individuais </a:t>
            </a:r>
            <a:r>
              <a:rPr lang="pt-PT" sz="1600" dirty="0">
                <a:solidFill>
                  <a:schemeClr val="tx1"/>
                </a:solidFill>
                <a:latin typeface="Comic Sans MS" panose="030F0702030302020204" pitchFamily="66" charset="0"/>
              </a:rPr>
              <a:t>n</a:t>
            </a:r>
            <a:r>
              <a:rPr kumimoji="0" lang="pt-PT" sz="16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um padrão de hélice, usando materiais </a:t>
            </a:r>
            <a:r>
              <a:rPr kumimoji="0" lang="pt-PT" sz="1600" b="0" i="0" u="none" strike="noStrike" kern="1200" cap="none" spc="0" normalizeH="0" baseline="0" noProof="0" dirty="0" err="1">
                <a:ln>
                  <a:noFill/>
                </a:ln>
                <a:solidFill>
                  <a:schemeClr val="tx1"/>
                </a:solidFill>
                <a:effectLst/>
                <a:uLnTx/>
                <a:uFillTx/>
                <a:latin typeface="Comic Sans MS" panose="030F0702030302020204" pitchFamily="66" charset="0"/>
                <a:ea typeface="+mn-ea"/>
                <a:cs typeface="+mn-cs"/>
              </a:rPr>
              <a:t>economicos</a:t>
            </a:r>
            <a:r>
              <a:rPr kumimoji="0" lang="pt-PT" sz="16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 enquanto protege e rega cada planta.</a:t>
            </a:r>
            <a:endParaRPr kumimoji="0" lang="en-US" sz="1600" b="1"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10614"/>
            <a:ext cx="3079567" cy="684000"/>
            <a:chOff x="391355" y="6910614"/>
            <a:chExt cx="3079567"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100886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solidFill>
                    <a:effectLst/>
                    <a:uLnTx/>
                    <a:uFillTx/>
                    <a:latin typeface="Lucida Calligraphy" panose="03010101010101010101" pitchFamily="66" charset="0"/>
                    <a:ea typeface="+mn-ea"/>
                    <a:cs typeface="+mn-cs"/>
                  </a:rPr>
                  <a:t>Energia</a:t>
                </a:r>
                <a:endPar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62058" y="7059602"/>
              <a:ext cx="10088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4/10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13682" y="7783053"/>
              <a:ext cx="89625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uLnTx/>
                    <a:uFillTx/>
                    <a:latin typeface="Lucida Calligraphy" panose="03010101010101010101" pitchFamily="66" charset="0"/>
                    <a:ea typeface="+mn-ea"/>
                    <a:cs typeface="+mn-cs"/>
                  </a:rPr>
                  <a:t>Informaçaõ</a:t>
                </a:r>
                <a:endPar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80105" y="8509802"/>
              <a:ext cx="9298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42704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Lucida Calligraphy" panose="03010101010101010101" pitchFamily="66" charset="0"/>
                    <a:ea typeface="+mn-ea"/>
                    <a:cs typeface="+mn-cs"/>
                  </a:rPr>
                  <a:t>Reciclagem</a:t>
                </a:r>
                <a:endPar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7/10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Cooperação</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323193" y="8498502"/>
              <a:ext cx="95162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10/10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0000"/>
                    </a:solidFill>
                    <a:effectLst/>
                    <a:uLnTx/>
                    <a:uFillTx/>
                    <a:latin typeface="Lucida Calligraphy" panose="03010101010101010101" pitchFamily="66" charset="0"/>
                    <a:ea typeface="+mn-ea"/>
                    <a:cs typeface="+mn-cs"/>
                  </a:rPr>
                  <a:t>Optimização</a:t>
                </a:r>
                <a:endPar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picture containing indoor, ocean floor&#10;&#10;Description automatically generated">
            <a:extLst>
              <a:ext uri="{FF2B5EF4-FFF2-40B4-BE49-F238E27FC236}">
                <a16:creationId xmlns:a16="http://schemas.microsoft.com/office/drawing/2014/main" id="{4B3DDECF-ED18-466A-BF6C-426EFF992D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6059" y="1355220"/>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22952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rPr>
              <a:t>F5.nutriBarrier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9008" y="4797349"/>
            <a:ext cx="6356194" cy="48294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Nome do projeto: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nutriBarrier</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Sem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Pobreza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Zero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Fome</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Saúde</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bem</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estar</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6.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Água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Limpa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Saneamento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8. </a:t>
            </a:r>
            <a:r>
              <a:rPr kumimoji="0" lang="pt-PT"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Trabalho e Crescimento Econômico,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Produção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consume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responsável</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13.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Ação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climática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14.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Vida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debaixo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água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15.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Vida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na</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Terra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Local: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Australia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Programa</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Desafio</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Global de design</a:t>
            </a:r>
          </a:p>
          <a:p>
            <a:pPr marL="0" marR="0" lvl="0" indent="0" defTabSz="457200" rtl="0" eaLnBrk="1" fontAlgn="base" latinLnBrk="0" hangingPunct="1">
              <a:lnSpc>
                <a:spcPct val="150000"/>
              </a:lnSpc>
              <a:spcBef>
                <a:spcPts val="0"/>
              </a:spcBef>
              <a:spcAft>
                <a:spcPts val="0"/>
              </a:spcAft>
              <a:buClrTx/>
              <a:buSzTx/>
              <a:buFontTx/>
              <a:buNone/>
              <a:tabLst/>
              <a:defRPr/>
            </a:pPr>
            <a:r>
              <a:rPr lang="en-US" sz="1700" b="1" dirty="0">
                <a:solidFill>
                  <a:prstClr val="black"/>
                </a:solidFill>
                <a:latin typeface="Comic Sans MS" panose="030F0702030302020204" pitchFamily="66" charset="0"/>
              </a:rPr>
              <a:t>Ano</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12" name="Picture 11">
            <a:extLst>
              <a:ext uri="{FF2B5EF4-FFF2-40B4-BE49-F238E27FC236}">
                <a16:creationId xmlns:a16="http://schemas.microsoft.com/office/drawing/2014/main" id="{B6003656-E8BD-4EEF-84ED-610689CF0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75" y="139877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D2F03D3E-C2F7-4E52-B63C-EE3A3B25E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808" y="7898619"/>
            <a:ext cx="1080000" cy="1080000"/>
          </a:xfrm>
          <a:prstGeom prst="rect">
            <a:avLst/>
          </a:prstGeom>
        </p:spPr>
      </p:pic>
      <p:sp>
        <p:nvSpPr>
          <p:cNvPr id="9" name="TextBox 8">
            <a:extLst>
              <a:ext uri="{FF2B5EF4-FFF2-40B4-BE49-F238E27FC236}">
                <a16:creationId xmlns:a16="http://schemas.microsoft.com/office/drawing/2014/main" id="{1DC941B6-F9D2-4F8E-A10A-9A5882042B03}"/>
              </a:ext>
            </a:extLst>
          </p:cNvPr>
          <p:cNvSpPr txBox="1"/>
          <p:nvPr/>
        </p:nvSpPr>
        <p:spPr>
          <a:xfrm>
            <a:off x="4439413" y="7606024"/>
            <a:ext cx="2233064" cy="276999"/>
          </a:xfrm>
          <a:prstGeom prst="rect">
            <a:avLst/>
          </a:prstGeom>
          <a:noFill/>
        </p:spPr>
        <p:txBody>
          <a:bodyPr wrap="square" rtlCol="0">
            <a:spAutoFit/>
          </a:bodyPr>
          <a:lstStyle/>
          <a:p>
            <a:pPr algn="ctr"/>
            <a:r>
              <a:rPr lang="en-US" sz="1200" i="1" dirty="0" err="1">
                <a:solidFill>
                  <a:schemeClr val="bg1"/>
                </a:solidFill>
                <a:latin typeface="Comic Sans MS" panose="030F0702030302020204" pitchFamily="66" charset="0"/>
              </a:rPr>
              <a:t>Descobre</a:t>
            </a:r>
            <a:r>
              <a:rPr lang="en-US" sz="1200" i="1" dirty="0">
                <a:solidFill>
                  <a:schemeClr val="bg1"/>
                </a:solidFill>
                <a:latin typeface="Comic Sans MS" panose="030F0702030302020204" pitchFamily="66" charset="0"/>
              </a:rPr>
              <a:t> </a:t>
            </a:r>
            <a:r>
              <a:rPr lang="en-US" sz="1200" i="1" dirty="0" err="1">
                <a:solidFill>
                  <a:schemeClr val="bg1"/>
                </a:solidFill>
                <a:latin typeface="Comic Sans MS" panose="030F0702030302020204" pitchFamily="66" charset="0"/>
              </a:rPr>
              <a:t>mais</a:t>
            </a:r>
            <a:r>
              <a:rPr lang="en-US" sz="1200" i="1" dirty="0">
                <a:solidFill>
                  <a:schemeClr val="bg1"/>
                </a:solidFill>
                <a:latin typeface="Comic Sans MS" panose="030F0702030302020204" pitchFamily="66" charset="0"/>
              </a:rPr>
              <a:t>!</a:t>
            </a:r>
          </a:p>
        </p:txBody>
      </p:sp>
    </p:spTree>
    <p:extLst>
      <p:ext uri="{BB962C8B-B14F-4D97-AF65-F5344CB8AC3E}">
        <p14:creationId xmlns:p14="http://schemas.microsoft.com/office/powerpoint/2010/main" val="1744829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2D0864-82FA-489F-8474-F325EE95C3A4}"/>
              </a:ext>
            </a:extLst>
          </p:cNvPr>
          <p:cNvSpPr/>
          <p:nvPr/>
        </p:nvSpPr>
        <p:spPr>
          <a:xfrm>
            <a:off x="0" y="6549656"/>
            <a:ext cx="6858000" cy="33563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079D726-25D7-4E71-B22A-26F74A2E135C}"/>
              </a:ext>
            </a:extLst>
          </p:cNvPr>
          <p:cNvSpPr txBox="1"/>
          <p:nvPr/>
        </p:nvSpPr>
        <p:spPr>
          <a:xfrm>
            <a:off x="723511" y="6722738"/>
            <a:ext cx="5702819" cy="338554"/>
          </a:xfrm>
          <a:prstGeom prst="rect">
            <a:avLst/>
          </a:prstGeom>
          <a:noFill/>
        </p:spPr>
        <p:txBody>
          <a:bodyPr wrap="square">
            <a:spAutoFit/>
          </a:bodyPr>
          <a:lstStyle/>
          <a:p>
            <a:pPr algn="ctr"/>
            <a:r>
              <a:rPr lang="en-US" sz="1600" b="1" dirty="0">
                <a:solidFill>
                  <a:schemeClr val="accent5">
                    <a:lumMod val="50000"/>
                  </a:schemeClr>
                </a:solidFill>
                <a:latin typeface="Lucida Bright" panose="02040602050505020304" pitchFamily="18" charset="0"/>
              </a:rPr>
              <a:t>http://innature-project.eu/</a:t>
            </a:r>
          </a:p>
        </p:txBody>
      </p:sp>
      <p:pic>
        <p:nvPicPr>
          <p:cNvPr id="10" name="Picture 9" descr="Logo&#10;&#10;Description automatically generated">
            <a:extLst>
              <a:ext uri="{FF2B5EF4-FFF2-40B4-BE49-F238E27FC236}">
                <a16:creationId xmlns:a16="http://schemas.microsoft.com/office/drawing/2014/main" id="{7E6B5325-0191-42D5-B6D8-52A6720B6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24" y="520994"/>
            <a:ext cx="5702820" cy="1676403"/>
          </a:xfrm>
          <a:prstGeom prst="rect">
            <a:avLst/>
          </a:prstGeom>
        </p:spPr>
      </p:pic>
      <p:pic>
        <p:nvPicPr>
          <p:cNvPr id="7" name="Picture 6" descr="Logo, company name&#10;&#10;Description automatically generated">
            <a:extLst>
              <a:ext uri="{FF2B5EF4-FFF2-40B4-BE49-F238E27FC236}">
                <a16:creationId xmlns:a16="http://schemas.microsoft.com/office/drawing/2014/main" id="{37E3B671-6D2D-4F70-B6C1-F5FE92517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809" y="7234374"/>
            <a:ext cx="1080000" cy="1080000"/>
          </a:xfrm>
          <a:prstGeom prst="rect">
            <a:avLst/>
          </a:prstGeom>
        </p:spPr>
      </p:pic>
      <p:pic>
        <p:nvPicPr>
          <p:cNvPr id="13" name="Picture 12" descr="Logo, company name&#10;&#10;Description automatically generated">
            <a:extLst>
              <a:ext uri="{FF2B5EF4-FFF2-40B4-BE49-F238E27FC236}">
                <a16:creationId xmlns:a16="http://schemas.microsoft.com/office/drawing/2014/main" id="{82C19686-B476-4C13-B868-7147F2991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83" y="7817523"/>
            <a:ext cx="1800000" cy="1800000"/>
          </a:xfrm>
          <a:prstGeom prst="rect">
            <a:avLst/>
          </a:prstGeom>
        </p:spPr>
      </p:pic>
      <p:pic>
        <p:nvPicPr>
          <p:cNvPr id="15" name="Picture 14" descr="Logo, company name&#10;&#10;Description automatically generated">
            <a:extLst>
              <a:ext uri="{FF2B5EF4-FFF2-40B4-BE49-F238E27FC236}">
                <a16:creationId xmlns:a16="http://schemas.microsoft.com/office/drawing/2014/main" id="{08864B55-67A0-49D7-9218-FCEAEF16BC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1520" y="8318516"/>
            <a:ext cx="1080000" cy="108000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14CA770F-FC8B-4EE6-9CBC-45122A38C3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8702" y="8281135"/>
            <a:ext cx="1080000" cy="1080000"/>
          </a:xfrm>
          <a:prstGeom prst="rect">
            <a:avLst/>
          </a:prstGeom>
        </p:spPr>
      </p:pic>
      <p:pic>
        <p:nvPicPr>
          <p:cNvPr id="19" name="Picture 18" descr="A picture containing graphical user interface&#10;&#10;Description automatically generated">
            <a:extLst>
              <a:ext uri="{FF2B5EF4-FFF2-40B4-BE49-F238E27FC236}">
                <a16:creationId xmlns:a16="http://schemas.microsoft.com/office/drawing/2014/main" id="{4C7AD811-3DB3-414B-95D3-8732EEEFED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8861" y="8138516"/>
            <a:ext cx="1440000" cy="1440000"/>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37520150-E616-4E77-B8AA-FF1646B19D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6043" y="8396926"/>
            <a:ext cx="900000" cy="900000"/>
          </a:xfrm>
          <a:prstGeom prst="rect">
            <a:avLst/>
          </a:prstGeom>
        </p:spPr>
      </p:pic>
      <p:pic>
        <p:nvPicPr>
          <p:cNvPr id="5" name="Picture 4" descr="Logo, company name&#10;&#10;Description automatically generated">
            <a:extLst>
              <a:ext uri="{FF2B5EF4-FFF2-40B4-BE49-F238E27FC236}">
                <a16:creationId xmlns:a16="http://schemas.microsoft.com/office/drawing/2014/main" id="{00BE8E88-F60A-4F41-B660-9442F0D953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4612" y="7097523"/>
            <a:ext cx="1440000" cy="1440000"/>
          </a:xfrm>
          <a:prstGeom prst="rect">
            <a:avLst/>
          </a:prstGeom>
        </p:spPr>
      </p:pic>
      <p:pic>
        <p:nvPicPr>
          <p:cNvPr id="11" name="Picture 10" descr="Logo, company name&#10;&#10;Description automatically generated">
            <a:extLst>
              <a:ext uri="{FF2B5EF4-FFF2-40B4-BE49-F238E27FC236}">
                <a16:creationId xmlns:a16="http://schemas.microsoft.com/office/drawing/2014/main" id="{FEE61E8C-E1F4-4B5F-99DD-A33EED16FD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4921" y="7059456"/>
            <a:ext cx="1440000" cy="1440000"/>
          </a:xfrm>
          <a:prstGeom prst="rect">
            <a:avLst/>
          </a:prstGeom>
        </p:spPr>
      </p:pic>
      <p:pic>
        <p:nvPicPr>
          <p:cNvPr id="24" name="Graphic 23">
            <a:extLst>
              <a:ext uri="{FF2B5EF4-FFF2-40B4-BE49-F238E27FC236}">
                <a16:creationId xmlns:a16="http://schemas.microsoft.com/office/drawing/2014/main" id="{9F7EE02A-8AD8-4FBF-BFDE-9788C881D1A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129" y="9304154"/>
            <a:ext cx="2101119" cy="601846"/>
          </a:xfrm>
          <a:prstGeom prst="rect">
            <a:avLst/>
          </a:prstGeom>
        </p:spPr>
      </p:pic>
      <p:sp>
        <p:nvSpPr>
          <p:cNvPr id="30" name="TextBox 29">
            <a:extLst>
              <a:ext uri="{FF2B5EF4-FFF2-40B4-BE49-F238E27FC236}">
                <a16:creationId xmlns:a16="http://schemas.microsoft.com/office/drawing/2014/main" id="{88C51711-172A-4187-B86A-6D9E29F32D49}"/>
              </a:ext>
            </a:extLst>
          </p:cNvPr>
          <p:cNvSpPr txBox="1"/>
          <p:nvPr/>
        </p:nvSpPr>
        <p:spPr>
          <a:xfrm>
            <a:off x="2195900" y="9315870"/>
            <a:ext cx="4683131" cy="830997"/>
          </a:xfrm>
          <a:prstGeom prst="rect">
            <a:avLst/>
          </a:prstGeom>
          <a:noFill/>
        </p:spPr>
        <p:txBody>
          <a:bodyPr wrap="square">
            <a:spAutoFit/>
          </a:bodyPr>
          <a:lstStyle/>
          <a:p>
            <a:pPr algn="r" rtl="0">
              <a:spcBef>
                <a:spcPts val="0"/>
              </a:spcBef>
              <a:spcAft>
                <a:spcPts val="0"/>
              </a:spcAft>
            </a:pPr>
            <a:r>
              <a:rPr lang="en-US" sz="800" b="0" i="0" u="none" strike="noStrike" dirty="0">
                <a:solidFill>
                  <a:schemeClr val="tx1">
                    <a:lumMod val="95000"/>
                    <a:lumOff val="5000"/>
                  </a:schemeClr>
                </a:solidFill>
                <a:effectLs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p>
          <a:p>
            <a:pPr algn="r" rtl="0">
              <a:spcBef>
                <a:spcPts val="0"/>
              </a:spcBef>
              <a:spcAft>
                <a:spcPts val="0"/>
              </a:spcAft>
            </a:pPr>
            <a:r>
              <a:rPr lang="en-US" sz="800" b="0" i="0" u="none" strike="noStrike" dirty="0">
                <a:solidFill>
                  <a:schemeClr val="tx1">
                    <a:lumMod val="95000"/>
                    <a:lumOff val="5000"/>
                  </a:schemeClr>
                </a:solidFill>
                <a:effectLst/>
              </a:rPr>
              <a:t>(Project Nº.: 2019-1-PL01-KA201-065655)</a:t>
            </a:r>
            <a:endParaRPr lang="en-US" sz="800" b="0" dirty="0">
              <a:solidFill>
                <a:schemeClr val="tx1">
                  <a:lumMod val="95000"/>
                  <a:lumOff val="5000"/>
                </a:schemeClr>
              </a:solidFill>
              <a:effectLst/>
            </a:endParaRPr>
          </a:p>
          <a:p>
            <a:pPr algn="r"/>
            <a:br>
              <a:rPr lang="en-US" sz="800" dirty="0">
                <a:solidFill>
                  <a:schemeClr val="tx1">
                    <a:lumMod val="95000"/>
                    <a:lumOff val="5000"/>
                  </a:schemeClr>
                </a:solidFill>
              </a:rPr>
            </a:br>
            <a:endParaRPr lang="en-US" sz="800" dirty="0">
              <a:solidFill>
                <a:schemeClr val="tx1">
                  <a:lumMod val="95000"/>
                  <a:lumOff val="5000"/>
                </a:schemeClr>
              </a:solidFill>
            </a:endParaRPr>
          </a:p>
        </p:txBody>
      </p:sp>
      <p:sp>
        <p:nvSpPr>
          <p:cNvPr id="16" name="Rectangle: Rounded Corners 15">
            <a:extLst>
              <a:ext uri="{FF2B5EF4-FFF2-40B4-BE49-F238E27FC236}">
                <a16:creationId xmlns:a16="http://schemas.microsoft.com/office/drawing/2014/main" id="{1EF41644-CEE0-495D-B310-326F483B2292}"/>
              </a:ext>
            </a:extLst>
          </p:cNvPr>
          <p:cNvSpPr/>
          <p:nvPr/>
        </p:nvSpPr>
        <p:spPr>
          <a:xfrm>
            <a:off x="2017060" y="5084423"/>
            <a:ext cx="2911642" cy="9334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b="1">
                <a:solidFill>
                  <a:schemeClr val="bg1"/>
                </a:solidFill>
                <a:effectLst/>
                <a:ea typeface="Batang" panose="020B0503020000020004" pitchFamily="18" charset="-127"/>
              </a:rPr>
              <a:t>Criador</a:t>
            </a:r>
            <a:r>
              <a:rPr lang="en-US" b="1" dirty="0">
                <a:solidFill>
                  <a:schemeClr val="bg1"/>
                </a:solidFill>
                <a:effectLst/>
                <a:ea typeface="Batang" panose="020B0503020000020004" pitchFamily="18" charset="-127"/>
              </a:rPr>
              <a:t>: </a:t>
            </a:r>
          </a:p>
          <a:p>
            <a:pPr algn="ctr" fontAlgn="base"/>
            <a:r>
              <a:rPr lang="en-US" b="1" dirty="0">
                <a:solidFill>
                  <a:schemeClr val="bg1"/>
                </a:solidFill>
                <a:effectLst/>
                <a:ea typeface="Batang" panose="020B0503020000020004" pitchFamily="18" charset="-127"/>
              </a:rPr>
              <a:t>Dr. Loukas Katikas  </a:t>
            </a:r>
          </a:p>
          <a:p>
            <a:pPr algn="ctr" fontAlgn="base"/>
            <a:r>
              <a:rPr lang="en-US" b="1" dirty="0">
                <a:solidFill>
                  <a:schemeClr val="bg1"/>
                </a:solidFill>
                <a:effectLst/>
                <a:ea typeface="Batang" panose="020B0503020000020004" pitchFamily="18" charset="-127"/>
              </a:rPr>
              <a:t>(</a:t>
            </a:r>
            <a:r>
              <a:rPr lang="en-US" b="1" dirty="0" err="1">
                <a:solidFill>
                  <a:schemeClr val="bg1"/>
                </a:solidFill>
                <a:effectLst/>
                <a:ea typeface="Batang" panose="020B0503020000020004" pitchFamily="18" charset="-127"/>
              </a:rPr>
              <a:t>Ellinogermaniki</a:t>
            </a:r>
            <a:r>
              <a:rPr lang="en-US" b="1" dirty="0">
                <a:solidFill>
                  <a:schemeClr val="bg1"/>
                </a:solidFill>
                <a:effectLst/>
                <a:ea typeface="Batang" panose="020B0503020000020004" pitchFamily="18" charset="-127"/>
              </a:rPr>
              <a:t> </a:t>
            </a:r>
            <a:r>
              <a:rPr lang="en-US" b="1" dirty="0" err="1">
                <a:solidFill>
                  <a:schemeClr val="bg1"/>
                </a:solidFill>
                <a:effectLst/>
                <a:ea typeface="Batang" panose="020B0503020000020004" pitchFamily="18" charset="-127"/>
              </a:rPr>
              <a:t>Agogi</a:t>
            </a:r>
            <a:r>
              <a:rPr lang="en-US" b="1" dirty="0">
                <a:solidFill>
                  <a:schemeClr val="bg1"/>
                </a:solidFill>
                <a:effectLst/>
                <a:ea typeface="Batang" panose="020B0503020000020004" pitchFamily="18" charset="-127"/>
              </a:rPr>
              <a:t>)</a:t>
            </a:r>
            <a:endParaRPr lang="en-US" b="1" strike="noStrike" dirty="0">
              <a:solidFill>
                <a:schemeClr val="bg1"/>
              </a:solidFill>
              <a:effectLst/>
              <a:ea typeface="Batang" panose="020B0503020000020004" pitchFamily="18" charset="-127"/>
            </a:endParaRPr>
          </a:p>
        </p:txBody>
      </p:sp>
      <p:pic>
        <p:nvPicPr>
          <p:cNvPr id="43" name="Picture 42" descr="Qr code&#10;&#10;Description automatically generated">
            <a:extLst>
              <a:ext uri="{FF2B5EF4-FFF2-40B4-BE49-F238E27FC236}">
                <a16:creationId xmlns:a16="http://schemas.microsoft.com/office/drawing/2014/main" id="{1153CCAF-29B6-49ED-8E7D-BFA549CC77E0}"/>
              </a:ext>
            </a:extLst>
          </p:cNvPr>
          <p:cNvPicPr>
            <a:picLocks noChangeAspect="1"/>
          </p:cNvPicPr>
          <p:nvPr/>
        </p:nvPicPr>
        <p:blipFill rotWithShape="1">
          <a:blip r:embed="rId14">
            <a:extLst>
              <a:ext uri="{28A0092B-C50C-407E-A947-70E740481C1C}">
                <a14:useLocalDpi xmlns:a14="http://schemas.microsoft.com/office/drawing/2010/main" val="0"/>
              </a:ext>
            </a:extLst>
          </a:blip>
          <a:srcRect b="6814"/>
          <a:stretch/>
        </p:blipFill>
        <p:spPr>
          <a:xfrm>
            <a:off x="2364012" y="2425506"/>
            <a:ext cx="2217738" cy="2142588"/>
          </a:xfrm>
          <a:prstGeom prst="rect">
            <a:avLst/>
          </a:prstGeom>
        </p:spPr>
      </p:pic>
      <p:pic>
        <p:nvPicPr>
          <p:cNvPr id="54" name="Picture 53" descr="Qr code&#10;&#10;Description automatically generated">
            <a:extLst>
              <a:ext uri="{FF2B5EF4-FFF2-40B4-BE49-F238E27FC236}">
                <a16:creationId xmlns:a16="http://schemas.microsoft.com/office/drawing/2014/main" id="{F86DF258-7991-4203-8C40-CC44A79E24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12192" y="2929497"/>
            <a:ext cx="1284477" cy="1284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5395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993820"/>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chemeClr val="accent6">
                    <a:lumMod val="50000"/>
                  </a:schemeClr>
                </a:solidFill>
                <a:effectLst/>
                <a:latin typeface="Lucida Calligraphy" panose="03010101010101010101" pitchFamily="66" charset="0"/>
              </a:rPr>
              <a:t>A1.O Sistema </a:t>
            </a:r>
            <a:r>
              <a:rPr lang="en-US" sz="2400" b="1" i="0" strike="noStrike" dirty="0" err="1">
                <a:solidFill>
                  <a:schemeClr val="accent6">
                    <a:lumMod val="50000"/>
                  </a:schemeClr>
                </a:solidFill>
                <a:effectLst/>
                <a:latin typeface="Lucida Calligraphy" panose="03010101010101010101" pitchFamily="66" charset="0"/>
              </a:rPr>
              <a:t>deFachada</a:t>
            </a:r>
            <a:r>
              <a:rPr lang="en-US" sz="2400" b="1" i="0" strike="noStrike" dirty="0">
                <a:solidFill>
                  <a:schemeClr val="accent6">
                    <a:lumMod val="50000"/>
                  </a:schemeClr>
                </a:solidFill>
                <a:effectLst/>
                <a:latin typeface="Lucida Calligraphy" panose="03010101010101010101" pitchFamily="66" charset="0"/>
              </a:rPr>
              <a:t> do Hydro-Canopy (</a:t>
            </a:r>
            <a:r>
              <a:rPr lang="en-US" sz="2400" b="1" i="0" strike="noStrike" dirty="0" err="1">
                <a:solidFill>
                  <a:schemeClr val="accent6">
                    <a:lumMod val="50000"/>
                  </a:schemeClr>
                </a:solidFill>
                <a:effectLst/>
                <a:latin typeface="Lucida Calligraphy" panose="03010101010101010101" pitchFamily="66" charset="0"/>
              </a:rPr>
              <a:t>Prototipo</a:t>
            </a:r>
            <a:r>
              <a:rPr lang="en-US" sz="2400" b="1" i="0" strike="noStrike" dirty="0">
                <a:solidFill>
                  <a:schemeClr val="accent6">
                    <a:lumMod val="50000"/>
                  </a:schemeClr>
                </a:solidFill>
                <a:effectLst/>
                <a:latin typeface="Lucida Calligraphy" panose="03010101010101010101" pitchFamily="66" charset="0"/>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561475" y="6164406"/>
            <a:ext cx="6003407" cy="27123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pPr>
            <a:r>
              <a:rPr lang="en-US" sz="1700" b="1" i="0" dirty="0">
                <a:solidFill>
                  <a:schemeClr val="tx1"/>
                </a:solidFill>
                <a:effectLst/>
                <a:latin typeface="Comic Sans MS" panose="030F0702030302020204" pitchFamily="66" charset="0"/>
              </a:rPr>
              <a:t>Nome do projeto: </a:t>
            </a:r>
            <a:r>
              <a:rPr lang="en-US" sz="1700" i="0" dirty="0">
                <a:solidFill>
                  <a:schemeClr val="tx1"/>
                </a:solidFill>
                <a:effectLst/>
                <a:latin typeface="Comic Sans MS" panose="030F0702030302020204" pitchFamily="66" charset="0"/>
              </a:rPr>
              <a:t>Sistema de </a:t>
            </a:r>
            <a:r>
              <a:rPr lang="en-US" sz="1700" i="0" dirty="0" err="1">
                <a:solidFill>
                  <a:schemeClr val="tx1"/>
                </a:solidFill>
                <a:effectLst/>
                <a:latin typeface="Comic Sans MS" panose="030F0702030302020204" pitchFamily="66" charset="0"/>
              </a:rPr>
              <a:t>Fachada</a:t>
            </a:r>
            <a:r>
              <a:rPr lang="en-US" sz="1700" i="0" dirty="0">
                <a:solidFill>
                  <a:schemeClr val="tx1"/>
                </a:solidFill>
                <a:effectLst/>
                <a:latin typeface="Comic Sans MS" panose="030F0702030302020204" pitchFamily="66" charset="0"/>
              </a:rPr>
              <a:t> do </a:t>
            </a:r>
            <a:r>
              <a:rPr lang="en-US" sz="1700" b="0" i="0" dirty="0">
                <a:solidFill>
                  <a:schemeClr val="tx1"/>
                </a:solidFill>
                <a:effectLst/>
                <a:latin typeface="Comic Sans MS" panose="030F0702030302020204" pitchFamily="66" charset="0"/>
              </a:rPr>
              <a:t>Hydro-Canopy</a:t>
            </a:r>
          </a:p>
          <a:p>
            <a:pPr fontAlgn="base">
              <a:lnSpc>
                <a:spcPct val="150000"/>
              </a:lnSpc>
            </a:pPr>
            <a:r>
              <a:rPr lang="en-US" sz="1700" b="1" i="0" dirty="0">
                <a:solidFill>
                  <a:schemeClr val="tx1"/>
                </a:solidFill>
                <a:effectLst/>
                <a:latin typeface="Comic Sans MS" panose="030F0702030302020204" pitchFamily="66" charset="0"/>
              </a:rPr>
              <a:t>SDG: 9. </a:t>
            </a:r>
            <a:r>
              <a:rPr lang="en-US" sz="1700" i="0" dirty="0" err="1">
                <a:solidFill>
                  <a:schemeClr val="tx1"/>
                </a:solidFill>
                <a:effectLst/>
                <a:latin typeface="Comic Sans MS" panose="030F0702030302020204" pitchFamily="66" charset="0"/>
              </a:rPr>
              <a:t>Infraestruturas</a:t>
            </a:r>
            <a:r>
              <a:rPr lang="en-US" sz="1700" i="0" dirty="0">
                <a:solidFill>
                  <a:schemeClr val="tx1"/>
                </a:solidFill>
                <a:effectLst/>
                <a:latin typeface="Comic Sans MS" panose="030F0702030302020204" pitchFamily="66" charset="0"/>
              </a:rPr>
              <a:t> </a:t>
            </a:r>
            <a:r>
              <a:rPr lang="en-US" sz="1700" dirty="0">
                <a:solidFill>
                  <a:schemeClr val="tx1"/>
                </a:solidFill>
                <a:latin typeface="Comic Sans MS" panose="030F0702030302020204" pitchFamily="66" charset="0"/>
              </a:rPr>
              <a:t>e </a:t>
            </a:r>
            <a:r>
              <a:rPr lang="en-US" sz="1700" dirty="0" err="1">
                <a:solidFill>
                  <a:schemeClr val="tx1"/>
                </a:solidFill>
                <a:latin typeface="Comic Sans MS" panose="030F0702030302020204" pitchFamily="66" charset="0"/>
              </a:rPr>
              <a:t>Inovação</a:t>
            </a:r>
            <a:r>
              <a:rPr lang="en-US" sz="1700" dirty="0">
                <a:solidFill>
                  <a:schemeClr val="tx1"/>
                </a:solidFill>
                <a:latin typeface="Comic Sans MS" panose="030F0702030302020204" pitchFamily="66" charset="0"/>
              </a:rPr>
              <a:t> industrial </a:t>
            </a:r>
          </a:p>
          <a:p>
            <a:pPr fontAlgn="base">
              <a:lnSpc>
                <a:spcPct val="150000"/>
              </a:lnSpc>
            </a:pPr>
            <a:r>
              <a:rPr lang="en-US" sz="1700" b="1" i="0" dirty="0">
                <a:solidFill>
                  <a:schemeClr val="tx1"/>
                </a:solidFill>
                <a:effectLst/>
                <a:latin typeface="Comic Sans MS" panose="030F0702030302020204" pitchFamily="66" charset="0"/>
              </a:rPr>
              <a:t>13. </a:t>
            </a:r>
            <a:r>
              <a:rPr lang="en-US" sz="1700" b="0" i="0" dirty="0" err="1">
                <a:solidFill>
                  <a:schemeClr val="tx1"/>
                </a:solidFill>
                <a:effectLst/>
                <a:latin typeface="Comic Sans MS" panose="030F0702030302020204" pitchFamily="66" charset="0"/>
              </a:rPr>
              <a:t>Ação</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climática</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err="1">
                <a:solidFill>
                  <a:schemeClr val="tx1"/>
                </a:solidFill>
                <a:effectLst/>
                <a:latin typeface="Comic Sans MS" panose="030F0702030302020204" pitchFamily="66" charset="0"/>
              </a:rPr>
              <a:t>Localização</a:t>
            </a:r>
            <a:r>
              <a:rPr lang="en-US" sz="1700" b="1" i="0" dirty="0">
                <a:solidFill>
                  <a:schemeClr val="tx1"/>
                </a:solidFill>
                <a:effectLst/>
                <a:latin typeface="Comic Sans MS" panose="030F0702030302020204" pitchFamily="66" charset="0"/>
              </a:rPr>
              <a:t>: </a:t>
            </a:r>
            <a:r>
              <a:rPr lang="en-US" sz="1700" b="0" i="0" dirty="0">
                <a:solidFill>
                  <a:schemeClr val="tx1"/>
                </a:solidFill>
                <a:effectLst/>
                <a:latin typeface="Comic Sans MS" panose="030F0702030302020204" pitchFamily="66" charset="0"/>
              </a:rPr>
              <a:t>Colombia</a:t>
            </a:r>
          </a:p>
          <a:p>
            <a:pPr fontAlgn="base">
              <a:lnSpc>
                <a:spcPct val="150000"/>
              </a:lnSpc>
            </a:pPr>
            <a:r>
              <a:rPr lang="en-US" sz="1700" b="1" i="0" dirty="0" err="1">
                <a:solidFill>
                  <a:schemeClr val="tx1"/>
                </a:solidFill>
                <a:effectLst/>
                <a:latin typeface="Comic Sans MS" panose="030F0702030302020204" pitchFamily="66" charset="0"/>
              </a:rPr>
              <a:t>Programa</a:t>
            </a:r>
            <a:r>
              <a:rPr lang="en-US" sz="1700" b="1"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Desafio</a:t>
            </a:r>
            <a:r>
              <a:rPr lang="en-US" sz="1700" b="0" i="0" dirty="0">
                <a:solidFill>
                  <a:schemeClr val="tx1"/>
                </a:solidFill>
                <a:effectLst/>
                <a:latin typeface="Comic Sans MS" panose="030F0702030302020204" pitchFamily="66" charset="0"/>
              </a:rPr>
              <a:t> Global de Design</a:t>
            </a:r>
          </a:p>
          <a:p>
            <a:pPr fontAlgn="base">
              <a:lnSpc>
                <a:spcPct val="150000"/>
              </a:lnSpc>
            </a:pPr>
            <a:r>
              <a:rPr lang="en-US" sz="1700" b="1" dirty="0">
                <a:solidFill>
                  <a:schemeClr val="tx1"/>
                </a:solidFill>
                <a:latin typeface="Comic Sans MS" panose="030F0702030302020204" pitchFamily="66" charset="0"/>
              </a:rPr>
              <a:t>Ano</a:t>
            </a:r>
            <a:r>
              <a:rPr lang="en-US" sz="1700" b="1" i="0" dirty="0">
                <a:solidFill>
                  <a:schemeClr val="tx1"/>
                </a:solidFill>
                <a:effectLst/>
                <a:latin typeface="Comic Sans MS" panose="030F0702030302020204" pitchFamily="66" charset="0"/>
              </a:rPr>
              <a:t>: </a:t>
            </a:r>
            <a:r>
              <a:rPr lang="en-US" sz="1700" b="0" i="0" dirty="0">
                <a:solidFill>
                  <a:schemeClr val="tx1"/>
                </a:solidFill>
                <a:effectLst/>
                <a:latin typeface="Comic Sans MS" panose="030F0702030302020204" pitchFamily="66" charset="0"/>
              </a:rPr>
              <a:t>2021</a:t>
            </a: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pic>
        <p:nvPicPr>
          <p:cNvPr id="8" name="Picture 7" descr="A picture containing text, outdoor, shore&#10;&#10;Description automatically generated">
            <a:extLst>
              <a:ext uri="{FF2B5EF4-FFF2-40B4-BE49-F238E27FC236}">
                <a16:creationId xmlns:a16="http://schemas.microsoft.com/office/drawing/2014/main" id="{B324F4A7-3E3E-46D2-9B52-359E58857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590" y="1805928"/>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Qr code&#10;&#10;Description automatically generated">
            <a:extLst>
              <a:ext uri="{FF2B5EF4-FFF2-40B4-BE49-F238E27FC236}">
                <a16:creationId xmlns:a16="http://schemas.microsoft.com/office/drawing/2014/main" id="{51185D3C-7BFB-45E4-9602-4224784E0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1005" y="7542783"/>
            <a:ext cx="1080000" cy="1080000"/>
          </a:xfrm>
          <a:prstGeom prst="rect">
            <a:avLst/>
          </a:prstGeom>
        </p:spPr>
      </p:pic>
      <p:sp>
        <p:nvSpPr>
          <p:cNvPr id="9" name="TextBox 8">
            <a:extLst>
              <a:ext uri="{FF2B5EF4-FFF2-40B4-BE49-F238E27FC236}">
                <a16:creationId xmlns:a16="http://schemas.microsoft.com/office/drawing/2014/main" id="{04221C67-5880-4FB6-8ECE-E36A737B5F19}"/>
              </a:ext>
            </a:extLst>
          </p:cNvPr>
          <p:cNvSpPr txBox="1"/>
          <p:nvPr/>
        </p:nvSpPr>
        <p:spPr>
          <a:xfrm>
            <a:off x="4524473" y="7265784"/>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049739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715098"/>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dirty="0">
                <a:solidFill>
                  <a:srgbClr val="002060"/>
                </a:solidFill>
                <a:latin typeface="Lucida Calligraphy" panose="03010101010101010101" pitchFamily="66" charset="0"/>
              </a:rPr>
              <a:t>B1.Zooza: </a:t>
            </a:r>
            <a:r>
              <a:rPr lang="en-US" sz="2400" b="1" dirty="0" err="1">
                <a:solidFill>
                  <a:srgbClr val="002060"/>
                </a:solidFill>
                <a:latin typeface="Lucida Calligraphy" panose="03010101010101010101" pitchFamily="66" charset="0"/>
              </a:rPr>
              <a:t>Comunidades</a:t>
            </a:r>
            <a:r>
              <a:rPr lang="en-US" sz="2400" b="1" dirty="0">
                <a:solidFill>
                  <a:srgbClr val="002060"/>
                </a:solidFill>
                <a:latin typeface="Lucida Calligraphy" panose="03010101010101010101" pitchFamily="66" charset="0"/>
              </a:rPr>
              <a:t> de </a:t>
            </a:r>
            <a:r>
              <a:rPr lang="en-US" sz="2400" b="1" dirty="0" err="1">
                <a:solidFill>
                  <a:srgbClr val="002060"/>
                </a:solidFill>
                <a:latin typeface="Lucida Calligraphy" panose="03010101010101010101" pitchFamily="66" charset="0"/>
              </a:rPr>
              <a:t>Arrefecimento</a:t>
            </a:r>
            <a:endParaRPr lang="en-US" sz="2400" b="1" i="0" u="none" strike="noStrike" dirty="0">
              <a:solidFill>
                <a:srgbClr val="002060"/>
              </a:solidFill>
              <a:effectLst/>
              <a:latin typeface="Lucida Calligraphy" panose="03010101010101010101" pitchFamily="66" charset="0"/>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00001"/>
            <a:ext cx="6003407" cy="13857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1700" b="1" i="0" dirty="0" err="1">
                <a:solidFill>
                  <a:schemeClr val="tx1"/>
                </a:solidFill>
                <a:effectLst/>
                <a:latin typeface="Comic Sans MS" panose="030F0702030302020204" pitchFamily="66" charset="0"/>
              </a:rPr>
              <a:t>Zooza</a:t>
            </a:r>
            <a:r>
              <a:rPr lang="en-US" sz="1700" b="0" i="0" dirty="0">
                <a:solidFill>
                  <a:schemeClr val="tx1"/>
                </a:solidFill>
                <a:effectLst/>
                <a:latin typeface="Comic Sans MS" panose="030F0702030302020204" pitchFamily="66" charset="0"/>
              </a:rPr>
              <a:t> </a:t>
            </a:r>
            <a:r>
              <a:rPr lang="pt-PT" sz="1600" b="0" i="0" dirty="0">
                <a:solidFill>
                  <a:schemeClr val="tx1"/>
                </a:solidFill>
                <a:effectLst/>
                <a:latin typeface="Comic Sans MS" panose="030F0702030302020204" pitchFamily="66" charset="0"/>
              </a:rPr>
              <a:t>é uma estratégia de arrefecimento inspirada nas habilidades de alguns organismos de mudar de cor em resposta aos raios UV; a microestrutura do escaravelho branco, que espalha luz de todos os comprimentos de onda, cria um branco brilhante para se refrescar; e a rede de partilha de informações aos outros golfinhos-nariz-de-garrafa.</a:t>
            </a:r>
            <a:endParaRPr lang="en-US" sz="1600" b="1" i="0" strike="noStrike" dirty="0">
              <a:solidFill>
                <a:schemeClr val="tx1"/>
              </a:solidFill>
              <a:effectLst/>
              <a:latin typeface="Comic Sans MS" panose="030F0702030302020204" pitchFamily="66" charset="0"/>
            </a:endParaRPr>
          </a:p>
        </p:txBody>
      </p:sp>
      <p:pic>
        <p:nvPicPr>
          <p:cNvPr id="8" name="Picture 7" descr="A dolphin in the water&#10;&#10;Description automatically generated with medium confidence">
            <a:extLst>
              <a:ext uri="{FF2B5EF4-FFF2-40B4-BE49-F238E27FC236}">
                <a16:creationId xmlns:a16="http://schemas.microsoft.com/office/drawing/2014/main" id="{D3BC8DEB-FD72-4065-9BD7-7441A0ED0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38" y="1376206"/>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16179"/>
                <a:ext cx="1069549" cy="307777"/>
              </a:xfrm>
              <a:prstGeom prst="rect">
                <a:avLst/>
              </a:prstGeom>
              <a:noFill/>
            </p:spPr>
            <p:txBody>
              <a:bodyPr wrap="square" rtlCol="0">
                <a:spAutoFit/>
              </a:bodyPr>
              <a:lstStyle/>
              <a:p>
                <a:r>
                  <a:rPr lang="en-US" sz="1400" dirty="0">
                    <a:solidFill>
                      <a:srgbClr val="0070C0"/>
                    </a:solidFill>
                    <a:latin typeface="Lucida Calligraphy" panose="03010101010101010101" pitchFamily="66" charset="0"/>
                  </a:rPr>
                  <a:t>Energia</a:t>
                </a: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458836" y="7059602"/>
              <a:ext cx="787166" cy="415498"/>
            </a:xfrm>
            <a:prstGeom prst="rect">
              <a:avLst/>
            </a:prstGeom>
            <a:noFill/>
          </p:spPr>
          <p:txBody>
            <a:bodyPr wrap="square" rtlCol="0">
              <a:spAutoFit/>
            </a:bodyPr>
            <a:lstStyle/>
            <a:p>
              <a:r>
                <a:rPr lang="en-US" sz="2100" dirty="0">
                  <a:solidFill>
                    <a:srgbClr val="0070C0"/>
                  </a:solidFill>
                  <a:latin typeface="Lucida Calligraphy" panose="03010101010101010101" pitchFamily="66" charset="0"/>
                </a:rPr>
                <a:t>9/10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r>
                  <a:rPr lang="en-US" sz="1400" dirty="0">
                    <a:solidFill>
                      <a:schemeClr val="accent4">
                        <a:lumMod val="75000"/>
                      </a:schemeClr>
                    </a:solidFill>
                    <a:latin typeface="Lucida Calligraphy" panose="03010101010101010101" pitchFamily="66" charset="0"/>
                  </a:rPr>
                  <a:t>Material</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527296" y="7783053"/>
              <a:ext cx="931650" cy="415498"/>
            </a:xfrm>
            <a:prstGeom prst="rect">
              <a:avLst/>
            </a:prstGeom>
            <a:noFill/>
          </p:spPr>
          <p:txBody>
            <a:bodyPr wrap="square" rtlCol="0">
              <a:spAutoFit/>
            </a:bodyPr>
            <a:lstStyle/>
            <a:p>
              <a:r>
                <a:rPr lang="en-US" sz="2100" dirty="0">
                  <a:solidFill>
                    <a:schemeClr val="accent4">
                      <a:lumMod val="75000"/>
                    </a:schemeClr>
                  </a:solidFill>
                  <a:latin typeface="Lucida Calligraphy" panose="03010101010101010101" pitchFamily="66" charset="0"/>
                </a:rPr>
                <a:t>8/10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r>
                  <a:rPr lang="en-US" sz="1400" dirty="0" err="1">
                    <a:solidFill>
                      <a:schemeClr val="tx1">
                        <a:lumMod val="50000"/>
                        <a:lumOff val="50000"/>
                      </a:schemeClr>
                    </a:solidFill>
                    <a:latin typeface="Lucida Calligraphy" panose="03010101010101010101" pitchFamily="66" charset="0"/>
                  </a:rPr>
                  <a:t>Informação</a:t>
                </a:r>
                <a:endParaRPr lang="en-US" sz="1400" dirty="0">
                  <a:solidFill>
                    <a:schemeClr val="tx1">
                      <a:lumMod val="50000"/>
                      <a:lumOff val="50000"/>
                    </a:schemeClr>
                  </a:solidFill>
                  <a:latin typeface="Lucida Calligraphy" panose="03010101010101010101" pitchFamily="66" charset="0"/>
                </a:endParaRP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36384" y="8524023"/>
              <a:ext cx="765544" cy="415498"/>
            </a:xfrm>
            <a:prstGeom prst="rect">
              <a:avLst/>
            </a:prstGeom>
            <a:noFill/>
          </p:spPr>
          <p:txBody>
            <a:bodyPr wrap="square" rtlCol="0">
              <a:spAutoFit/>
            </a:bodyPr>
            <a:lstStyle/>
            <a:p>
              <a:r>
                <a:rPr lang="en-US" sz="2100" dirty="0">
                  <a:solidFill>
                    <a:schemeClr val="tx1">
                      <a:lumMod val="50000"/>
                      <a:lumOff val="50000"/>
                    </a:schemeClr>
                  </a:solidFill>
                  <a:latin typeface="Lucida Calligraphy" panose="03010101010101010101" pitchFamily="66" charset="0"/>
                </a:rPr>
                <a:t>5/10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407214" cy="307777"/>
              </a:xfrm>
              <a:prstGeom prst="rect">
                <a:avLst/>
              </a:prstGeom>
              <a:noFill/>
            </p:spPr>
            <p:txBody>
              <a:bodyPr wrap="square" rtlCol="0">
                <a:spAutoFit/>
              </a:bodyPr>
              <a:lstStyle/>
              <a:p>
                <a:r>
                  <a:rPr lang="en-US" sz="1400" dirty="0" err="1">
                    <a:solidFill>
                      <a:srgbClr val="00B050"/>
                    </a:solidFill>
                    <a:latin typeface="Lucida Calligraphy" panose="03010101010101010101" pitchFamily="66" charset="0"/>
                  </a:rPr>
                  <a:t>Reciclagem</a:t>
                </a:r>
                <a:endParaRPr lang="en-US" sz="1400" dirty="0">
                  <a:solidFill>
                    <a:srgbClr val="00B050"/>
                  </a:solidFill>
                  <a:latin typeface="Lucida Calligraphy" panose="03010101010101010101" pitchFamily="66" charset="0"/>
                </a:endParaRP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441313" y="7776404"/>
              <a:ext cx="825999" cy="415498"/>
            </a:xfrm>
            <a:prstGeom prst="rect">
              <a:avLst/>
            </a:prstGeom>
            <a:noFill/>
          </p:spPr>
          <p:txBody>
            <a:bodyPr wrap="square" rtlCol="0">
              <a:spAutoFit/>
            </a:bodyPr>
            <a:lstStyle/>
            <a:p>
              <a:r>
                <a:rPr lang="en-US" sz="2100" dirty="0">
                  <a:solidFill>
                    <a:srgbClr val="00B050"/>
                  </a:solidFill>
                  <a:latin typeface="Lucida Calligraphy" panose="03010101010101010101" pitchFamily="66" charset="0"/>
                </a:rPr>
                <a:t>6/10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r>
                  <a:rPr lang="en-US" sz="1400" dirty="0">
                    <a:solidFill>
                      <a:srgbClr val="7030A0"/>
                    </a:solidFill>
                    <a:latin typeface="Lucida Calligraphy" panose="03010101010101010101" pitchFamily="66" charset="0"/>
                  </a:rPr>
                  <a:t>Cooperação</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441313" y="8498502"/>
              <a:ext cx="833500" cy="415498"/>
            </a:xfrm>
            <a:prstGeom prst="rect">
              <a:avLst/>
            </a:prstGeom>
            <a:noFill/>
          </p:spPr>
          <p:txBody>
            <a:bodyPr wrap="square" rtlCol="0">
              <a:spAutoFit/>
            </a:bodyPr>
            <a:lstStyle/>
            <a:p>
              <a:r>
                <a:rPr lang="en-US" sz="2100" dirty="0">
                  <a:solidFill>
                    <a:srgbClr val="7030A0"/>
                  </a:solidFill>
                  <a:latin typeface="Lucida Calligraphy" panose="03010101010101010101" pitchFamily="66" charset="0"/>
                </a:rPr>
                <a:t>4/10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r>
                  <a:rPr lang="en-US" sz="1400" dirty="0" err="1">
                    <a:solidFill>
                      <a:srgbClr val="C00000"/>
                    </a:solidFill>
                    <a:latin typeface="Lucida Calligraphy" panose="03010101010101010101" pitchFamily="66" charset="0"/>
                  </a:rPr>
                  <a:t>Optimização</a:t>
                </a:r>
                <a:endParaRPr lang="en-US" sz="1400" dirty="0">
                  <a:solidFill>
                    <a:srgbClr val="C00000"/>
                  </a:solidFill>
                  <a:latin typeface="Lucida Calligraphy" panose="03010101010101010101" pitchFamily="66" charset="0"/>
                </a:endParaRP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580296" y="7060158"/>
              <a:ext cx="765544" cy="415498"/>
            </a:xfrm>
            <a:prstGeom prst="rect">
              <a:avLst/>
            </a:prstGeom>
            <a:noFill/>
          </p:spPr>
          <p:txBody>
            <a:bodyPr wrap="square" rtlCol="0">
              <a:spAutoFit/>
            </a:bodyPr>
            <a:lstStyle/>
            <a:p>
              <a:r>
                <a:rPr lang="en-US" sz="2100" dirty="0">
                  <a:solidFill>
                    <a:srgbClr val="C00000"/>
                  </a:solidFill>
                  <a:latin typeface="Lucida Calligraphy" panose="03010101010101010101" pitchFamily="66" charset="0"/>
                </a:rPr>
                <a:t>7/10</a:t>
              </a:r>
            </a:p>
          </p:txBody>
        </p:sp>
      </p:grpSp>
    </p:spTree>
    <p:extLst>
      <p:ext uri="{BB962C8B-B14F-4D97-AF65-F5344CB8AC3E}">
        <p14:creationId xmlns:p14="http://schemas.microsoft.com/office/powerpoint/2010/main" val="594727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87494"/>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dirty="0">
                <a:solidFill>
                  <a:srgbClr val="002060"/>
                </a:solidFill>
                <a:latin typeface="Lucida Calligraphy" panose="03010101010101010101" pitchFamily="66" charset="0"/>
              </a:rPr>
              <a:t>B1.Zooza: </a:t>
            </a:r>
            <a:r>
              <a:rPr lang="en-US" sz="2400" b="1" dirty="0" err="1">
                <a:solidFill>
                  <a:srgbClr val="002060"/>
                </a:solidFill>
                <a:latin typeface="Lucida Calligraphy" panose="03010101010101010101" pitchFamily="66" charset="0"/>
              </a:rPr>
              <a:t>Comunidades</a:t>
            </a:r>
            <a:r>
              <a:rPr lang="en-US" sz="2400" b="1" dirty="0">
                <a:solidFill>
                  <a:srgbClr val="002060"/>
                </a:solidFill>
                <a:latin typeface="Lucida Calligraphy" panose="03010101010101010101" pitchFamily="66" charset="0"/>
              </a:rPr>
              <a:t> de </a:t>
            </a:r>
            <a:r>
              <a:rPr lang="en-US" sz="2400" b="1" dirty="0" err="1">
                <a:solidFill>
                  <a:srgbClr val="002060"/>
                </a:solidFill>
                <a:latin typeface="Lucida Calligraphy" panose="03010101010101010101" pitchFamily="66" charset="0"/>
              </a:rPr>
              <a:t>Arrefecimento</a:t>
            </a:r>
            <a:r>
              <a:rPr lang="en-US" sz="2400" b="1" i="0" strike="noStrike" dirty="0">
                <a:solidFill>
                  <a:srgbClr val="002060"/>
                </a:solidFill>
                <a:effectLst/>
                <a:latin typeface="Lucida Calligraphy" panose="03010101010101010101" pitchFamily="66" charset="0"/>
              </a:rPr>
              <a:t>(</a:t>
            </a:r>
            <a:r>
              <a:rPr lang="en-US" sz="2400" b="1" i="0" strike="noStrike" dirty="0" err="1">
                <a:solidFill>
                  <a:srgbClr val="002060"/>
                </a:solidFill>
                <a:effectLst/>
                <a:latin typeface="Lucida Calligraphy" panose="03010101010101010101" pitchFamily="66" charset="0"/>
              </a:rPr>
              <a:t>Prototipo</a:t>
            </a:r>
            <a:r>
              <a:rPr lang="en-US" sz="2400" b="1" i="0" strike="noStrike" dirty="0">
                <a:solidFill>
                  <a:srgbClr val="002060"/>
                </a:solidFill>
                <a:effectLst/>
                <a:latin typeface="Lucida Calligraphy" panose="03010101010101010101" pitchFamily="66" charset="0"/>
              </a:rPr>
              <a:t>)</a:t>
            </a:r>
            <a:endParaRPr lang="en-US" sz="2400" b="1" i="0" u="none" strike="noStrike" dirty="0">
              <a:solidFill>
                <a:srgbClr val="002060"/>
              </a:solidFill>
              <a:effectLst/>
              <a:latin typeface="Lucida Calligraphy" panose="03010101010101010101" pitchFamily="66" charset="0"/>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899008"/>
            <a:ext cx="6003407" cy="27558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pPr>
            <a:r>
              <a:rPr lang="en-US" sz="1700" b="1" i="0" dirty="0">
                <a:solidFill>
                  <a:schemeClr val="tx1"/>
                </a:solidFill>
                <a:effectLst/>
                <a:latin typeface="Comic Sans MS" panose="030F0702030302020204" pitchFamily="66" charset="0"/>
              </a:rPr>
              <a:t>Nome do Projeto: </a:t>
            </a:r>
            <a:r>
              <a:rPr lang="en-US" sz="1700" b="0" i="0" dirty="0">
                <a:solidFill>
                  <a:schemeClr val="tx1"/>
                </a:solidFill>
                <a:effectLst/>
                <a:latin typeface="Comic Sans MS" panose="030F0702030302020204" pitchFamily="66" charset="0"/>
              </a:rPr>
              <a:t>Zooza: </a:t>
            </a:r>
            <a:r>
              <a:rPr lang="en-US" sz="1700" b="0" i="0" dirty="0" err="1">
                <a:solidFill>
                  <a:schemeClr val="tx1"/>
                </a:solidFill>
                <a:effectLst/>
                <a:latin typeface="Comic Sans MS" panose="030F0702030302020204" pitchFamily="66" charset="0"/>
              </a:rPr>
              <a:t>Comunidades</a:t>
            </a:r>
            <a:r>
              <a:rPr lang="en-US" sz="1700" b="0" i="0" dirty="0">
                <a:solidFill>
                  <a:schemeClr val="tx1"/>
                </a:solidFill>
                <a:effectLst/>
                <a:latin typeface="Comic Sans MS" panose="030F0702030302020204" pitchFamily="66" charset="0"/>
              </a:rPr>
              <a:t> de </a:t>
            </a:r>
            <a:r>
              <a:rPr lang="en-US" sz="1700" b="0" i="0" dirty="0" err="1">
                <a:solidFill>
                  <a:schemeClr val="tx1"/>
                </a:solidFill>
                <a:effectLst/>
                <a:latin typeface="Comic Sans MS" panose="030F0702030302020204" pitchFamily="66" charset="0"/>
              </a:rPr>
              <a:t>arrefecimento</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Futuros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melhores</a:t>
            </a:r>
            <a:r>
              <a:rPr lang="en-US" sz="1700" b="0" i="0" dirty="0">
                <a:solidFill>
                  <a:schemeClr val="tx1"/>
                </a:solidFill>
                <a:effectLst/>
                <a:latin typeface="Comic Sans MS" panose="030F0702030302020204" pitchFamily="66" charset="0"/>
              </a:rPr>
              <a:t>.</a:t>
            </a:r>
          </a:p>
          <a:p>
            <a:pPr fontAlgn="base">
              <a:lnSpc>
                <a:spcPct val="150000"/>
              </a:lnSpc>
            </a:pPr>
            <a:r>
              <a:rPr lang="en-US" sz="1700" b="1" i="0" dirty="0">
                <a:solidFill>
                  <a:schemeClr val="tx1"/>
                </a:solidFill>
                <a:effectLst/>
                <a:latin typeface="Comic Sans MS" panose="030F0702030302020204" pitchFamily="66" charset="0"/>
              </a:rPr>
              <a:t>SDG: 3. </a:t>
            </a:r>
            <a:r>
              <a:rPr lang="en-US" sz="1700" b="0" i="0" dirty="0" err="1">
                <a:solidFill>
                  <a:schemeClr val="tx1"/>
                </a:solidFill>
                <a:effectLst/>
                <a:latin typeface="Comic Sans MS" panose="030F0702030302020204" pitchFamily="66" charset="0"/>
              </a:rPr>
              <a:t>Saude</a:t>
            </a:r>
            <a:r>
              <a:rPr lang="en-US" sz="1700" b="0" i="0" dirty="0">
                <a:solidFill>
                  <a:schemeClr val="tx1"/>
                </a:solidFill>
                <a:effectLst/>
                <a:latin typeface="Comic Sans MS" panose="030F0702030302020204" pitchFamily="66" charset="0"/>
              </a:rPr>
              <a:t> e </a:t>
            </a:r>
            <a:r>
              <a:rPr lang="en-US" sz="1700" b="0" i="0" dirty="0" err="1">
                <a:solidFill>
                  <a:schemeClr val="tx1"/>
                </a:solidFill>
                <a:effectLst/>
                <a:latin typeface="Comic Sans MS" panose="030F0702030302020204" pitchFamily="66" charset="0"/>
              </a:rPr>
              <a:t>bem</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estar</a:t>
            </a:r>
            <a:r>
              <a:rPr lang="en-US" sz="1700" b="0" i="0" dirty="0">
                <a:solidFill>
                  <a:schemeClr val="tx1"/>
                </a:solidFill>
                <a:effectLst/>
                <a:latin typeface="Comic Sans MS" panose="030F0702030302020204" pitchFamily="66" charset="0"/>
              </a:rPr>
              <a:t>, </a:t>
            </a:r>
          </a:p>
          <a:p>
            <a:pPr fontAlgn="base">
              <a:lnSpc>
                <a:spcPct val="150000"/>
              </a:lnSpc>
            </a:pPr>
            <a:r>
              <a:rPr lang="en-US" sz="1700" b="1" i="0" dirty="0">
                <a:solidFill>
                  <a:schemeClr val="tx1"/>
                </a:solidFill>
                <a:effectLst/>
                <a:latin typeface="Comic Sans MS" panose="030F0702030302020204" pitchFamily="66" charset="0"/>
              </a:rPr>
              <a:t>11. </a:t>
            </a:r>
            <a:r>
              <a:rPr lang="en-US" sz="1700" b="0" i="0" dirty="0" err="1">
                <a:solidFill>
                  <a:schemeClr val="tx1"/>
                </a:solidFill>
                <a:effectLst/>
                <a:latin typeface="Comic Sans MS" panose="030F0702030302020204" pitchFamily="66" charset="0"/>
              </a:rPr>
              <a:t>Comunidades</a:t>
            </a:r>
            <a:r>
              <a:rPr lang="en-US" sz="1700" b="0" i="0" dirty="0">
                <a:solidFill>
                  <a:schemeClr val="tx1"/>
                </a:solidFill>
                <a:effectLst/>
                <a:latin typeface="Comic Sans MS" panose="030F0702030302020204" pitchFamily="66" charset="0"/>
              </a:rPr>
              <a:t> e </a:t>
            </a:r>
            <a:r>
              <a:rPr lang="en-US" sz="1700" b="0" i="0" dirty="0" err="1">
                <a:solidFill>
                  <a:schemeClr val="tx1"/>
                </a:solidFill>
                <a:effectLst/>
                <a:latin typeface="Comic Sans MS" panose="030F0702030302020204" pitchFamily="66" charset="0"/>
              </a:rPr>
              <a:t>cidades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sustentáveis</a:t>
            </a:r>
            <a:r>
              <a:rPr lang="en-US" sz="1700" b="0" i="0" dirty="0">
                <a:solidFill>
                  <a:schemeClr val="tx1"/>
                </a:solidFill>
                <a:effectLst/>
                <a:latin typeface="Comic Sans MS" panose="030F0702030302020204" pitchFamily="66" charset="0"/>
              </a:rPr>
              <a:t>, </a:t>
            </a:r>
          </a:p>
          <a:p>
            <a:pPr fontAlgn="base">
              <a:lnSpc>
                <a:spcPct val="150000"/>
              </a:lnSpc>
            </a:pPr>
            <a:r>
              <a:rPr lang="en-US" sz="1700" b="1" i="0" dirty="0">
                <a:solidFill>
                  <a:schemeClr val="tx1"/>
                </a:solidFill>
                <a:effectLst/>
                <a:latin typeface="Comic Sans MS" panose="030F0702030302020204" pitchFamily="66" charset="0"/>
              </a:rPr>
              <a:t>13. </a:t>
            </a:r>
            <a:r>
              <a:rPr lang="en-US" sz="1700" b="0" i="0" dirty="0" err="1">
                <a:solidFill>
                  <a:schemeClr val="tx1"/>
                </a:solidFill>
                <a:effectLst/>
                <a:latin typeface="Comic Sans MS" panose="030F0702030302020204" pitchFamily="66" charset="0"/>
              </a:rPr>
              <a:t>Ação</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climática</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a:solidFill>
                  <a:schemeClr val="tx1"/>
                </a:solidFill>
                <a:effectLst/>
                <a:latin typeface="Comic Sans MS" panose="030F0702030302020204" pitchFamily="66" charset="0"/>
              </a:rPr>
              <a:t>Local: </a:t>
            </a:r>
            <a:r>
              <a:rPr lang="en-US" sz="1700" b="0" i="0" dirty="0" err="1">
                <a:solidFill>
                  <a:schemeClr val="tx1"/>
                </a:solidFill>
                <a:effectLst/>
                <a:latin typeface="Comic Sans MS" panose="030F0702030302020204" pitchFamily="66" charset="0"/>
              </a:rPr>
              <a:t>Estados</a:t>
            </a:r>
            <a:r>
              <a:rPr lang="en-US" sz="1700" b="0" i="0" dirty="0">
                <a:solidFill>
                  <a:schemeClr val="tx1"/>
                </a:solidFill>
                <a:effectLst/>
                <a:latin typeface="Comic Sans MS" panose="030F0702030302020204" pitchFamily="66" charset="0"/>
              </a:rPr>
              <a:t> Unidos da </a:t>
            </a:r>
            <a:r>
              <a:rPr lang="en-US" sz="1700" dirty="0">
                <a:solidFill>
                  <a:schemeClr val="tx1"/>
                </a:solidFill>
                <a:latin typeface="Comic Sans MS" panose="030F0702030302020204" pitchFamily="66" charset="0"/>
              </a:rPr>
              <a:t>A</a:t>
            </a:r>
            <a:r>
              <a:rPr lang="en-US" sz="1700" b="0" i="0" dirty="0">
                <a:solidFill>
                  <a:schemeClr val="tx1"/>
                </a:solidFill>
                <a:effectLst/>
                <a:latin typeface="Comic Sans MS" panose="030F0702030302020204" pitchFamily="66" charset="0"/>
              </a:rPr>
              <a:t>mérica</a:t>
            </a:r>
          </a:p>
          <a:p>
            <a:pPr fontAlgn="base">
              <a:lnSpc>
                <a:spcPct val="150000"/>
              </a:lnSpc>
            </a:pPr>
            <a:r>
              <a:rPr lang="en-US" sz="1700" b="1" i="0" dirty="0" err="1">
                <a:solidFill>
                  <a:schemeClr val="tx1"/>
                </a:solidFill>
                <a:effectLst/>
                <a:latin typeface="Comic Sans MS" panose="030F0702030302020204" pitchFamily="66" charset="0"/>
              </a:rPr>
              <a:t>Programa</a:t>
            </a:r>
            <a:r>
              <a:rPr lang="en-US" sz="1700" b="1"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Desafio</a:t>
            </a:r>
            <a:r>
              <a:rPr lang="en-US" sz="1700" b="0" i="0" dirty="0">
                <a:solidFill>
                  <a:schemeClr val="tx1"/>
                </a:solidFill>
                <a:effectLst/>
                <a:latin typeface="Comic Sans MS" panose="030F0702030302020204" pitchFamily="66" charset="0"/>
              </a:rPr>
              <a:t> Global de Design</a:t>
            </a:r>
          </a:p>
          <a:p>
            <a:pPr fontAlgn="base">
              <a:lnSpc>
                <a:spcPct val="150000"/>
              </a:lnSpc>
            </a:pPr>
            <a:r>
              <a:rPr lang="en-US" sz="1700" b="1" dirty="0">
                <a:solidFill>
                  <a:schemeClr val="tx1"/>
                </a:solidFill>
                <a:latin typeface="Comic Sans MS" panose="030F0702030302020204" pitchFamily="66" charset="0"/>
              </a:rPr>
              <a:t>Ano</a:t>
            </a:r>
            <a:r>
              <a:rPr lang="en-US" sz="1700" b="1" i="0" dirty="0">
                <a:solidFill>
                  <a:schemeClr val="tx1"/>
                </a:solidFill>
                <a:effectLst/>
                <a:latin typeface="Comic Sans MS" panose="030F0702030302020204" pitchFamily="66" charset="0"/>
              </a:rPr>
              <a:t>: </a:t>
            </a:r>
            <a:r>
              <a:rPr lang="en-US" sz="1700" b="0" i="0" dirty="0">
                <a:solidFill>
                  <a:schemeClr val="tx1"/>
                </a:solidFill>
                <a:effectLst/>
                <a:latin typeface="Comic Sans MS" panose="030F0702030302020204" pitchFamily="66" charset="0"/>
              </a:rPr>
              <a:t>2021</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pic>
        <p:nvPicPr>
          <p:cNvPr id="21" name="Picture 20" descr="A picture containing text, outdoor&#10;&#10;Description automatically generated">
            <a:extLst>
              <a:ext uri="{FF2B5EF4-FFF2-40B4-BE49-F238E27FC236}">
                <a16:creationId xmlns:a16="http://schemas.microsoft.com/office/drawing/2014/main" id="{7999FDFA-3EEB-49BF-8DF3-B016ECFA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4" y="1767421"/>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9635B051-B9F5-4570-8CF8-2D6868C31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310" y="7619844"/>
            <a:ext cx="1080000" cy="1080000"/>
          </a:xfrm>
          <a:prstGeom prst="rect">
            <a:avLst/>
          </a:prstGeom>
        </p:spPr>
      </p:pic>
      <p:sp>
        <p:nvSpPr>
          <p:cNvPr id="9" name="TextBox 8">
            <a:extLst>
              <a:ext uri="{FF2B5EF4-FFF2-40B4-BE49-F238E27FC236}">
                <a16:creationId xmlns:a16="http://schemas.microsoft.com/office/drawing/2014/main" id="{7F35FE98-A32F-458E-B7F6-A17DBEDC17D2}"/>
              </a:ext>
            </a:extLst>
          </p:cNvPr>
          <p:cNvSpPr txBox="1"/>
          <p:nvPr/>
        </p:nvSpPr>
        <p:spPr>
          <a:xfrm>
            <a:off x="4609533" y="7329579"/>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806310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1747</TotalTime>
  <Words>5982</Words>
  <Application>Microsoft Office PowerPoint</Application>
  <PresentationFormat>Papel A4 (210x297 mm)</PresentationFormat>
  <Paragraphs>793</Paragraphs>
  <Slides>66</Slides>
  <Notes>0</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66</vt:i4>
      </vt:variant>
    </vt:vector>
  </HeadingPairs>
  <TitlesOfParts>
    <vt:vector size="73" baseType="lpstr">
      <vt:lpstr>Arial</vt:lpstr>
      <vt:lpstr>Calibri</vt:lpstr>
      <vt:lpstr>Calibri Light</vt:lpstr>
      <vt:lpstr>Comic Sans MS</vt:lpstr>
      <vt:lpstr>Lucida Bright</vt:lpstr>
      <vt:lpstr>Lucida Calligraphy</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Loukas Katikas</dc:creator>
  <cp:lastModifiedBy>Bibliotecas AEL</cp:lastModifiedBy>
  <cp:revision>213</cp:revision>
  <dcterms:created xsi:type="dcterms:W3CDTF">2021-11-08T08:39:24Z</dcterms:created>
  <dcterms:modified xsi:type="dcterms:W3CDTF">2022-02-10T13:34:44Z</dcterms:modified>
</cp:coreProperties>
</file>