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media/image99.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21" r:id="rId4"/>
    <p:sldId id="320" r:id="rId5"/>
    <p:sldId id="319" r:id="rId6"/>
    <p:sldId id="268" r:id="rId7"/>
    <p:sldId id="262" r:id="rId8"/>
    <p:sldId id="257" r:id="rId9"/>
    <p:sldId id="263" r:id="rId10"/>
    <p:sldId id="258" r:id="rId11"/>
    <p:sldId id="264" r:id="rId12"/>
    <p:sldId id="259" r:id="rId13"/>
    <p:sldId id="265" r:id="rId14"/>
    <p:sldId id="260" r:id="rId15"/>
    <p:sldId id="266" r:id="rId16"/>
    <p:sldId id="261" r:id="rId17"/>
    <p:sldId id="267"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269" r:id="rId67"/>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23B02"/>
    <a:srgbClr val="5C8C3C"/>
    <a:srgbClr val="F8C0F1"/>
    <a:srgbClr val="D253D5"/>
    <a:srgbClr val="F5A3E5"/>
    <a:srgbClr val="E6E6E6"/>
    <a:srgbClr val="FFCBCB"/>
    <a:srgbClr val="FF7D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5020" autoAdjust="0"/>
  </p:normalViewPr>
  <p:slideViewPr>
    <p:cSldViewPr snapToGrid="0">
      <p:cViewPr>
        <p:scale>
          <a:sx n="60" d="100"/>
          <a:sy n="60" d="100"/>
        </p:scale>
        <p:origin x="112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en-US"/>
              <a:t>Noklikšķiniet, lai rediģētu šablona virsraksta stilu</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Noklikšķiniet, lai rediģētu šablona apakšvirsraksta stilu</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428131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75145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2194734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1F0FE-8AAC-4D8D-AA28-26E6A372B6A0}"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808028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E1F0FE-8AAC-4D8D-AA28-26E6A372B6A0}" type="datetimeFigureOut">
              <a:rPr lang="en-US" smtClean="0"/>
              <a:t>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23691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E1F0FE-8AAC-4D8D-AA28-26E6A372B6A0}"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33545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E1F0FE-8AAC-4D8D-AA28-26E6A372B6A0}" type="datetimeFigureOut">
              <a:rPr lang="en-US" smtClean="0"/>
              <a:t>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87097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E1F0FE-8AAC-4D8D-AA28-26E6A372B6A0}" type="datetimeFigureOut">
              <a:rPr lang="en-US" smtClean="0"/>
              <a:t>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4169133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1F0FE-8AAC-4D8D-AA28-26E6A372B6A0}" type="datetimeFigureOut">
              <a:rPr lang="en-US" smtClean="0"/>
              <a:t>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1201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59829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4E1F0FE-8AAC-4D8D-AA28-26E6A372B6A0}" type="datetimeFigureOut">
              <a:rPr lang="en-US" smtClean="0"/>
              <a:t>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723AC-21C4-49C1-AA73-6E36E15F0A5D}" type="slidenum">
              <a:rPr lang="en-US" smtClean="0"/>
              <a:t>‹#›</a:t>
            </a:fld>
            <a:endParaRPr lang="en-US"/>
          </a:p>
        </p:txBody>
      </p:sp>
    </p:spTree>
    <p:extLst>
      <p:ext uri="{BB962C8B-B14F-4D97-AF65-F5344CB8AC3E}">
        <p14:creationId xmlns:p14="http://schemas.microsoft.com/office/powerpoint/2010/main" val="3937811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anchor="ctr">
            <a:normAutofit/>
          </a:bodyPr>
          <a:lstStyle/>
          <a:p>
            <a:r>
              <a:rPr lang="en-US"/>
              <a:t>Noklikšķiniet, lai rediģētu šablona virsraksta stilu</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a:normAutofit/>
          </a:bodyPr>
          <a:lstStyle/>
          <a:p>
            <a:pPr lvl="0"/>
            <a:r>
              <a:rPr lang="en-US"/>
              <a:t>Noklikšķiniet, lai rediģētu šablona teksta stilus</a:t>
            </a:r>
          </a:p>
          <a:p>
            <a:pPr lvl="1"/>
            <a:r>
              <a:rPr lang="en-US"/>
              <a:t>Otrais līmenis</a:t>
            </a:r>
          </a:p>
          <a:p>
            <a:pPr lvl="2"/>
            <a:r>
              <a:rPr lang="en-US"/>
              <a:t>Trešais līmenis</a:t>
            </a:r>
          </a:p>
          <a:p>
            <a:pPr lvl="3"/>
            <a:r>
              <a:rPr lang="en-US"/>
              <a:t>Ceturtais līmenis</a:t>
            </a:r>
          </a:p>
          <a:p>
            <a:pPr lvl="4"/>
            <a:r>
              <a:rPr lang="en-US"/>
              <a:t>Piektais līmenis</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anchor="ctr"/>
          <a:lstStyle>
            <a:lvl1pPr algn="l">
              <a:defRPr sz="900">
                <a:solidFill>
                  <a:schemeClr val="tx1">
                    <a:tint val="75000"/>
                  </a:schemeClr>
                </a:solidFill>
              </a:defRPr>
            </a:lvl1pPr>
          </a:lstStyle>
          <a:p>
            <a:fld id="{84E1F0FE-8AAC-4D8D-AA28-26E6A372B6A0}" type="datetimeFigureOut">
              <a:rPr lang="en-US" smtClean="0"/>
              <a:t>2/18/2022</a:t>
            </a:fld>
            <a:endParaRPr 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anchor="ctr"/>
          <a:lstStyle>
            <a:lvl1pPr algn="r">
              <a:defRPr sz="900">
                <a:solidFill>
                  <a:schemeClr val="tx1">
                    <a:tint val="75000"/>
                  </a:schemeClr>
                </a:solidFill>
              </a:defRPr>
            </a:lvl1pPr>
          </a:lstStyle>
          <a:p>
            <a:fld id="{4F2723AC-21C4-49C1-AA73-6E36E15F0A5D}" type="slidenum">
              <a:rPr lang="en-US" smtClean="0"/>
              <a:t>‹#›</a:t>
            </a:fld>
            <a:endParaRPr lang="en-US"/>
          </a:p>
        </p:txBody>
      </p:sp>
    </p:spTree>
    <p:extLst>
      <p:ext uri="{BB962C8B-B14F-4D97-AF65-F5344CB8AC3E}">
        <p14:creationId xmlns:p14="http://schemas.microsoft.com/office/powerpoint/2010/main" val="20067740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7.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1.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34.pn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38.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4.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4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3.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6.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5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5.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6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3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7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4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3.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6.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49.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89.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5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2.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5.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6.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98.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1.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59.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0.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4.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30.jpg"/><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07.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64.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image" Target="../media/image37.jpg"/><Relationship Id="rId1" Type="http://schemas.openxmlformats.org/officeDocument/2006/relationships/slideLayout" Target="../slideLayouts/slideLayout1.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110.jp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 Id="rId14" Type="http://schemas.openxmlformats.org/officeDocument/2006/relationships/image" Target="../media/image20.svg"/></Relationships>
</file>

<file path=ppt/slides/_rels/slide65.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37.jpg"/><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svg"/><Relationship Id="rId3" Type="http://schemas.openxmlformats.org/officeDocument/2006/relationships/image" Target="../media/image2.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14.png"/><Relationship Id="rId15" Type="http://schemas.openxmlformats.org/officeDocument/2006/relationships/image" Target="../media/image12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24.jpg"/><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pic>
        <p:nvPicPr>
          <p:cNvPr id="21" name="Picture 20" descr="Logo  Description automatically generated">
            <a:extLst>
              <a:ext uri="{FF2B5EF4-FFF2-40B4-BE49-F238E27FC236}">
                <a16:creationId xmlns:a16="http://schemas.microsoft.com/office/drawing/2014/main" id="{4E7EA552-870F-4528-B80C-A1C81BE54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sp>
        <p:nvSpPr>
          <p:cNvPr id="55" name="Rectangle: Rounded Corners 54">
            <a:extLst>
              <a:ext uri="{FF2B5EF4-FFF2-40B4-BE49-F238E27FC236}">
                <a16:creationId xmlns:a16="http://schemas.microsoft.com/office/drawing/2014/main" id="{5F39D466-4440-4B10-9A3F-53C6BA033D68}"/>
              </a:ext>
            </a:extLst>
          </p:cNvPr>
          <p:cNvSpPr/>
          <p:nvPr/>
        </p:nvSpPr>
        <p:spPr>
          <a:xfrm>
            <a:off x="556324" y="3247200"/>
            <a:ext cx="5702820" cy="2011952"/>
          </a:xfrm>
          <a:prstGeom prst="roundRect">
            <a:avLst/>
          </a:prstGeom>
          <a:solidFill>
            <a:schemeClr val="accent6">
              <a:lumMod val="40000"/>
              <a:lumOff val="60000"/>
              <a:alpha val="56000"/>
            </a:schemeClr>
          </a:solidFill>
          <a:ln>
            <a:noFill/>
          </a:ln>
          <a:effectLst>
            <a:outerShdw blurRad="152400" dist="317500" dir="5400000" sx="90000" sy="-19000" rotWithShape="0">
              <a:prstClr val="black">
                <a:alpha val="15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5400" b="1" dirty="0" err="1">
                <a:solidFill>
                  <a:schemeClr val="tx1"/>
                </a:solidFill>
                <a:effectLst/>
                <a:latin typeface="Lucida Calligraphy" panose="03010101010101010101" pitchFamily="66" charset="0"/>
                <a:ea typeface="Batang" panose="020B0503020000020004" pitchFamily="18" charset="-127"/>
              </a:rPr>
              <a:t>Biom</a:t>
            </a:r>
            <a:r>
              <a:rPr lang="lv-LV" sz="5400" b="1" dirty="0" err="1">
                <a:solidFill>
                  <a:schemeClr val="tx1"/>
                </a:solidFill>
                <a:effectLst/>
                <a:latin typeface="Lucida Calligraphy" panose="03010101010101010101" pitchFamily="66" charset="0"/>
                <a:ea typeface="Batang" panose="020B0503020000020004" pitchFamily="18" charset="-127"/>
              </a:rPr>
              <a:t>īmikrijas</a:t>
            </a:r>
            <a:r>
              <a:rPr lang="en-US" sz="5400" b="1" dirty="0">
                <a:solidFill>
                  <a:schemeClr val="tx1"/>
                </a:solidFill>
                <a:effectLst/>
                <a:latin typeface="Lucida Calligraphy" panose="03010101010101010101" pitchFamily="66" charset="0"/>
                <a:ea typeface="Batang" panose="020B0503020000020004" pitchFamily="18" charset="-127"/>
              </a:rPr>
              <a:t> </a:t>
            </a:r>
            <a:r>
              <a:rPr lang="lv-LV" sz="5400" b="1" dirty="0">
                <a:solidFill>
                  <a:schemeClr val="tx1"/>
                </a:solidFill>
                <a:effectLst/>
                <a:latin typeface="Lucida Calligraphy" panose="03010101010101010101" pitchFamily="66" charset="0"/>
                <a:ea typeface="Batang" panose="020B0503020000020004" pitchFamily="18" charset="-127"/>
              </a:rPr>
              <a:t>Kāršu</a:t>
            </a:r>
            <a:r>
              <a:rPr lang="en-US" sz="5400" b="1" dirty="0">
                <a:solidFill>
                  <a:schemeClr val="tx1"/>
                </a:solidFill>
                <a:effectLst/>
                <a:latin typeface="Lucida Calligraphy" panose="03010101010101010101" pitchFamily="66" charset="0"/>
                <a:ea typeface="Batang" panose="020B0503020000020004" pitchFamily="18" charset="-127"/>
              </a:rPr>
              <a:t> </a:t>
            </a:r>
            <a:r>
              <a:rPr lang="lv-LV" sz="5400" b="1" dirty="0">
                <a:solidFill>
                  <a:schemeClr val="tx1"/>
                </a:solidFill>
                <a:latin typeface="Lucida Calligraphy" panose="03010101010101010101" pitchFamily="66" charset="0"/>
                <a:ea typeface="Batang" panose="020B0503020000020004" pitchFamily="18" charset="-127"/>
              </a:rPr>
              <a:t>S</a:t>
            </a:r>
            <a:r>
              <a:rPr lang="en-US" sz="5400" b="1" dirty="0" err="1">
                <a:solidFill>
                  <a:schemeClr val="tx1"/>
                </a:solidFill>
                <a:effectLst/>
                <a:latin typeface="Lucida Calligraphy" panose="03010101010101010101" pitchFamily="66" charset="0"/>
                <a:ea typeface="Batang" panose="020B0503020000020004" pitchFamily="18" charset="-127"/>
              </a:rPr>
              <a:t>pēle</a:t>
            </a:r>
            <a:endParaRPr lang="en-US" sz="5400" b="1" strike="noStrike" dirty="0">
              <a:solidFill>
                <a:schemeClr val="tx1"/>
              </a:solidFill>
              <a:effectLst/>
              <a:latin typeface="Lucida Calligraphy" panose="03010101010101010101" pitchFamily="66" charset="0"/>
              <a:ea typeface="Batang" panose="020B0503020000020004" pitchFamily="18" charset="-127"/>
            </a:endParaRPr>
          </a:p>
        </p:txBody>
      </p:sp>
      <p:pic>
        <p:nvPicPr>
          <p:cNvPr id="47" name="Picture 46" descr="A bird with a hat  Description automatically generated with low confidence">
            <a:extLst>
              <a:ext uri="{FF2B5EF4-FFF2-40B4-BE49-F238E27FC236}">
                <a16:creationId xmlns:a16="http://schemas.microsoft.com/office/drawing/2014/main" id="{6EF0C0E2-542F-46E9-9B2B-FE15F4F9B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6928" y="5674062"/>
            <a:ext cx="2412457" cy="2412457"/>
          </a:xfrm>
          <a:prstGeom prst="rect">
            <a:avLst/>
          </a:prstGeom>
        </p:spPr>
      </p:pic>
      <p:pic>
        <p:nvPicPr>
          <p:cNvPr id="3" name="Picture 2" descr="Text  Description automatically generated">
            <a:extLst>
              <a:ext uri="{FF2B5EF4-FFF2-40B4-BE49-F238E27FC236}">
                <a16:creationId xmlns:a16="http://schemas.microsoft.com/office/drawing/2014/main" id="{C083C3FC-0DC9-4FCF-AD8E-166A3FFEE5D5}"/>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830915" y="8801727"/>
            <a:ext cx="1661840" cy="717959"/>
          </a:xfrm>
          <a:prstGeom prst="rect">
            <a:avLst/>
          </a:prstGeom>
        </p:spPr>
      </p:pic>
    </p:spTree>
    <p:extLst>
      <p:ext uri="{BB962C8B-B14F-4D97-AF65-F5344CB8AC3E}">
        <p14:creationId xmlns:p14="http://schemas.microsoft.com/office/powerpoint/2010/main" val="4169100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rgbClr val="C00000"/>
                </a:solidFill>
                <a:effectLst/>
                <a:latin typeface="Lucida Calligraphy" panose="03010101010101010101" pitchFamily="66" charset="0"/>
              </a:rPr>
              <a:t>C1. </a:t>
            </a:r>
            <a:r>
              <a:rPr lang="en-US" sz="2400" b="1" i="0" strike="noStrike" dirty="0" err="1">
                <a:solidFill>
                  <a:srgbClr val="C00000"/>
                </a:solidFill>
                <a:effectLst/>
                <a:latin typeface="Lucida Calligraphy" panose="03010101010101010101" pitchFamily="66" charset="0"/>
              </a:rPr>
              <a:t>Pilns</a:t>
            </a:r>
            <a:r>
              <a:rPr lang="en-US" sz="2400" b="1" i="0" strike="noStrike" dirty="0">
                <a:solidFill>
                  <a:srgbClr val="C00000"/>
                </a:solidFill>
                <a:effectLst/>
                <a:latin typeface="Lucida Calligraphy" panose="03010101010101010101" pitchFamily="66" charset="0"/>
              </a:rPr>
              <a:t> </a:t>
            </a:r>
            <a:r>
              <a:rPr lang="lv-LV" sz="2400" b="1" dirty="0">
                <a:solidFill>
                  <a:srgbClr val="C00000"/>
                </a:solidFill>
                <a:latin typeface="Lucida Calligraphy" panose="03010101010101010101" pitchFamily="66" charset="0"/>
              </a:rPr>
              <a:t>A</a:t>
            </a:r>
            <a:r>
              <a:rPr lang="en-US" sz="2400" b="1" i="0" strike="noStrike" dirty="0" err="1">
                <a:solidFill>
                  <a:srgbClr val="C00000"/>
                </a:solidFill>
                <a:effectLst/>
                <a:latin typeface="Lucida Calligraphy" panose="03010101010101010101" pitchFamily="66" charset="0"/>
              </a:rPr>
              <a:t>plis</a:t>
            </a:r>
            <a:endParaRPr lang="en-US" sz="2400" b="1" i="0" strike="noStrike" dirty="0">
              <a:solidFill>
                <a:srgbClr val="C0000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6840"/>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lv-LV" sz="1600" b="1" dirty="0">
                <a:solidFill>
                  <a:schemeClr val="tx1"/>
                </a:solidFill>
                <a:latin typeface="Comic Sans MS" panose="030F0702030302020204" pitchFamily="66" charset="0"/>
              </a:rPr>
              <a:t>Džordžija Tehnika</a:t>
            </a:r>
            <a:r>
              <a:rPr dirty="0"/>
              <a:t> </a:t>
            </a:r>
            <a:r>
              <a:rPr lang="en-US" sz="1600" b="0" i="0" dirty="0" err="1">
                <a:solidFill>
                  <a:schemeClr val="tx1"/>
                </a:solidFill>
                <a:effectLst/>
                <a:latin typeface="Comic Sans MS" panose="030F0702030302020204" pitchFamily="66" charset="0"/>
              </a:rPr>
              <a:t>vēlējās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atrast</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elastīgāku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veidu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kā</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ražot</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tīru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atjaunojamo</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elektroenerģiju</a:t>
            </a:r>
            <a:r>
              <a:rPr lang="en-US" sz="1600" b="0" i="0" dirty="0">
                <a:solidFill>
                  <a:schemeClr val="tx1"/>
                </a:solidFill>
                <a:effectLst/>
                <a:latin typeface="Comic Sans MS" panose="030F0702030302020204" pitchFamily="66" charset="0"/>
              </a:rPr>
              <a:t> no </a:t>
            </a:r>
            <a:r>
              <a:rPr lang="en-US" sz="1600" b="0" i="0" dirty="0" err="1">
                <a:solidFill>
                  <a:schemeClr val="tx1"/>
                </a:solidFill>
                <a:effectLst/>
                <a:latin typeface="Comic Sans MS" panose="030F0702030302020204" pitchFamily="66" charset="0"/>
              </a:rPr>
              <a:t>zemūdens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jūras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straumēm</a:t>
            </a:r>
            <a:r>
              <a:rPr lang="en-US" sz="1600" b="0" i="0" dirty="0">
                <a:solidFill>
                  <a:schemeClr val="tx1"/>
                </a:solidFill>
                <a:effectLst/>
                <a:latin typeface="Comic Sans MS" panose="030F0702030302020204" pitchFamily="66" charset="0"/>
              </a:rPr>
              <a:t>. Par </a:t>
            </a:r>
            <a:r>
              <a:rPr lang="en-US" sz="1600" b="0" i="0" dirty="0" err="1">
                <a:solidFill>
                  <a:schemeClr val="tx1"/>
                </a:solidFill>
                <a:effectLst/>
                <a:latin typeface="Comic Sans MS" panose="030F0702030302020204" pitchFamily="66" charset="0"/>
              </a:rPr>
              <a:t>dizainu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informēja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zvanveida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medūzu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ķermenis</a:t>
            </a:r>
            <a:r>
              <a:rPr lang="en-US" sz="1600" b="0" i="0" dirty="0">
                <a:solidFill>
                  <a:schemeClr val="tx1"/>
                </a:solidFill>
                <a:effectLst/>
                <a:latin typeface="Comic Sans MS" panose="030F0702030302020204" pitchFamily="66" charset="0"/>
              </a:rPr>
              <a:t>, par to, </a:t>
            </a:r>
            <a:r>
              <a:rPr lang="en-US" sz="1600" b="0" i="0" dirty="0" err="1">
                <a:solidFill>
                  <a:schemeClr val="tx1"/>
                </a:solidFill>
                <a:effectLst/>
                <a:latin typeface="Comic Sans MS" panose="030F0702030302020204" pitchFamily="66" charset="0"/>
              </a:rPr>
              <a:t>kā</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zivi</a:t>
            </a:r>
            <a:r>
              <a:rPr lang="lv-LV" sz="1600" b="0" i="0" dirty="0" err="1">
                <a:solidFill>
                  <a:schemeClr val="tx1"/>
                </a:solidFill>
                <a:effectLst/>
                <a:latin typeface="Comic Sans MS" panose="030F0702030302020204" pitchFamily="66" charset="0"/>
              </a:rPr>
              <a:t>ju</a:t>
            </a:r>
            <a:r>
              <a:rPr lang="lv-LV" sz="1600" b="0" i="0" dirty="0">
                <a:solidFill>
                  <a:schemeClr val="tx1"/>
                </a:solidFill>
                <a:effectLst/>
                <a:latin typeface="Comic Sans MS" panose="030F0702030302020204" pitchFamily="66" charset="0"/>
              </a:rPr>
              <a:t> kopas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pozicionē</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sevi</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kā</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sirds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vārstuļi</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kust</a:t>
            </a:r>
            <a:r>
              <a:rPr lang="lv-LV" sz="1600" b="0" i="0" dirty="0" err="1">
                <a:solidFill>
                  <a:schemeClr val="tx1"/>
                </a:solidFill>
                <a:effectLst/>
                <a:latin typeface="Comic Sans MS" panose="030F0702030302020204" pitchFamily="66" charset="0"/>
              </a:rPr>
              <a:t>ina</a:t>
            </a:r>
            <a:r>
              <a:rPr lang="lv-LV" sz="1600" b="0" i="0" dirty="0">
                <a:solidFill>
                  <a:schemeClr val="tx1"/>
                </a:solidFill>
                <a:effectLst/>
                <a:latin typeface="Comic Sans MS" panose="030F0702030302020204" pitchFamily="66" charset="0"/>
              </a:rPr>
              <a:t> šķidrumu</a:t>
            </a:r>
            <a:r>
              <a:rPr lang="en-US" sz="1600" b="0" i="0" dirty="0">
                <a:solidFill>
                  <a:schemeClr val="tx1"/>
                </a:solidFill>
                <a:effectLst/>
                <a:latin typeface="Comic Sans MS" panose="030F0702030302020204" pitchFamily="66" charset="0"/>
              </a:rPr>
              <a:t> un </a:t>
            </a:r>
            <a:r>
              <a:rPr lang="en-US" sz="1600" b="0" i="0" dirty="0" err="1">
                <a:solidFill>
                  <a:schemeClr val="tx1"/>
                </a:solidFill>
                <a:effectLst/>
                <a:latin typeface="Comic Sans MS" panose="030F0702030302020204" pitchFamily="66" charset="0"/>
              </a:rPr>
              <a:t>kā</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kelpu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lāpstiņas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pielāgojas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strauji</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plūstošam</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ūdenim</a:t>
            </a:r>
            <a:r>
              <a:rPr lang="en-US" sz="1600" b="0" i="0" dirty="0">
                <a:solidFill>
                  <a:schemeClr val="tx1"/>
                </a:solidFill>
                <a:effectLst/>
                <a:latin typeface="Comic Sans MS" panose="030F0702030302020204" pitchFamily="66" charset="0"/>
              </a:rPr>
              <a:t> un </a:t>
            </a:r>
            <a:r>
              <a:rPr lang="en-US" sz="1600" b="0" i="0" dirty="0" err="1">
                <a:solidFill>
                  <a:schemeClr val="tx1"/>
                </a:solidFill>
                <a:effectLst/>
                <a:latin typeface="Comic Sans MS" panose="030F0702030302020204" pitchFamily="66" charset="0"/>
              </a:rPr>
              <a:t>maksimizē</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fotosintēzi</a:t>
            </a:r>
            <a:r>
              <a:rPr lang="en-US" sz="1600" b="0" i="0" dirty="0">
                <a:solidFill>
                  <a:schemeClr val="tx1"/>
                </a:solidFill>
                <a:effectLst/>
                <a:latin typeface="Comic Sans MS" panose="030F0702030302020204" pitchFamily="66" charset="0"/>
              </a:rPr>
              <a:t>.</a:t>
            </a:r>
            <a:endParaRPr lang="en-US" sz="1600" b="1" i="0" strike="noStrike" dirty="0">
              <a:solidFill>
                <a:schemeClr val="tx1"/>
              </a:solidFill>
              <a:effectLst/>
              <a:latin typeface="Comic Sans MS" panose="030F0702030302020204" pitchFamily="66" charset="0"/>
            </a:endParaRPr>
          </a:p>
        </p:txBody>
      </p:sp>
      <p:pic>
        <p:nvPicPr>
          <p:cNvPr id="8" name="Picture 7" descr="A jellyfish in the water  Description automatically generated with medium confidence">
            <a:extLst>
              <a:ext uri="{FF2B5EF4-FFF2-40B4-BE49-F238E27FC236}">
                <a16:creationId xmlns:a16="http://schemas.microsoft.com/office/drawing/2014/main" id="{A7FE79B7-5EE8-457A-AF24-F885A9CF2A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3901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085143"/>
                <a:ext cx="1136500"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8/10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05411" y="7785019"/>
              <a:ext cx="806852"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2/10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2/10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2" y="7736909"/>
                <a:ext cx="1150574" cy="307777"/>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442013" y="7776404"/>
              <a:ext cx="825299"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2/10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r>
                  <a:rPr lang="en-US" sz="1400" dirty="0">
                    <a:solidFill>
                      <a:srgbClr val="C00000"/>
                    </a:solidFill>
                    <a:latin typeface="Lucida Calligraphy" panose="03010101010101010101" pitchFamily="66" charset="0"/>
                  </a:rPr>
                  <a:t>Opti</a:t>
                </a:r>
                <a:r>
                  <a:rPr lang="lv-LV" sz="1400" dirty="0" err="1">
                    <a:solidFill>
                      <a:srgbClr val="C00000"/>
                    </a:solidFill>
                    <a:latin typeface="Lucida Calligraphy" panose="03010101010101010101" pitchFamily="66" charset="0"/>
                  </a:rPr>
                  <a:t>mizācija</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80296" y="7060158"/>
              <a:ext cx="765544"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5/10</a:t>
              </a:r>
            </a:p>
          </p:txBody>
        </p:sp>
      </p:grpSp>
    </p:spTree>
    <p:extLst>
      <p:ext uri="{BB962C8B-B14F-4D97-AF65-F5344CB8AC3E}">
        <p14:creationId xmlns:p14="http://schemas.microsoft.com/office/powerpoint/2010/main" val="2919162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rgbClr val="C00000"/>
                </a:solidFill>
                <a:effectLst/>
                <a:latin typeface="Lucida Calligraphy" panose="03010101010101010101" pitchFamily="66" charset="0"/>
              </a:rPr>
              <a:t>C1. </a:t>
            </a:r>
            <a:r>
              <a:rPr lang="en-US" sz="2400" b="1" i="0" strike="noStrike" dirty="0" err="1">
                <a:solidFill>
                  <a:srgbClr val="C00000"/>
                </a:solidFill>
                <a:effectLst/>
                <a:latin typeface="Lucida Calligraphy" panose="03010101010101010101" pitchFamily="66" charset="0"/>
              </a:rPr>
              <a:t>Pilns</a:t>
            </a:r>
            <a:r>
              <a:rPr lang="en-US" sz="2400" b="1" i="0" strike="noStrike" dirty="0">
                <a:solidFill>
                  <a:srgbClr val="C00000"/>
                </a:solidFill>
                <a:effectLst/>
                <a:latin typeface="Lucida Calligraphy" panose="03010101010101010101" pitchFamily="66" charset="0"/>
              </a:rPr>
              <a:t> </a:t>
            </a:r>
            <a:r>
              <a:rPr lang="lv-LV" sz="2400" b="1" dirty="0">
                <a:solidFill>
                  <a:srgbClr val="C00000"/>
                </a:solidFill>
                <a:latin typeface="Lucida Calligraphy" panose="03010101010101010101" pitchFamily="66" charset="0"/>
              </a:rPr>
              <a:t>A</a:t>
            </a:r>
            <a:r>
              <a:rPr lang="en-US" sz="2400" b="1" i="0" strike="noStrike" dirty="0" err="1">
                <a:solidFill>
                  <a:srgbClr val="C00000"/>
                </a:solidFill>
                <a:effectLst/>
                <a:latin typeface="Lucida Calligraphy" panose="03010101010101010101" pitchFamily="66" charset="0"/>
              </a:rPr>
              <a:t>plis</a:t>
            </a:r>
            <a:r>
              <a:rPr lang="en-US" sz="2400" b="1" i="0" strike="noStrike" dirty="0">
                <a:solidFill>
                  <a:srgbClr val="C00000"/>
                </a:solidFill>
                <a:effectLst/>
                <a:latin typeface="Lucida Calligraphy" panose="03010101010101010101" pitchFamily="66" charset="0"/>
              </a:rPr>
              <a:t> (</a:t>
            </a:r>
            <a:r>
              <a:rPr lang="lv-LV" sz="2400" b="1" i="0" strike="noStrike" dirty="0">
                <a:solidFill>
                  <a:srgbClr val="C00000"/>
                </a:solidFill>
                <a:effectLst/>
                <a:latin typeface="Lucida Calligraphy" panose="03010101010101010101" pitchFamily="66" charset="0"/>
              </a:rPr>
              <a:t>Prototips</a:t>
            </a:r>
            <a:r>
              <a:rPr lang="en-US" sz="2400" b="1" i="0" strike="noStrike" dirty="0">
                <a:solidFill>
                  <a:srgbClr val="C00000"/>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4249" y="5823465"/>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Pilns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aplis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SDG: 7.</a:t>
            </a:r>
            <a:r>
              <a:rPr dirty="0"/>
              <a:t> </a:t>
            </a:r>
            <a:r>
              <a:rPr lang="en-US" sz="1700" b="0" i="0" dirty="0" err="1">
                <a:solidFill>
                  <a:schemeClr val="tx1"/>
                </a:solidFill>
                <a:effectLst/>
                <a:latin typeface="Comic Sans MS" panose="030F0702030302020204" pitchFamily="66" charset="0"/>
              </a:rPr>
              <a:t>Pieejama</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T</a:t>
            </a:r>
            <a:r>
              <a:rPr lang="en-US" sz="1700" b="0" i="0" dirty="0" err="1">
                <a:solidFill>
                  <a:schemeClr val="tx1"/>
                </a:solidFill>
                <a:effectLst/>
                <a:latin typeface="Comic Sans MS" panose="030F0702030302020204" pitchFamily="66" charset="0"/>
              </a:rPr>
              <a:t>īra</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enerģija</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9.</a:t>
            </a:r>
            <a:r>
              <a:rPr dirty="0"/>
              <a:t> </a:t>
            </a:r>
            <a:r>
              <a:rPr lang="en-US" sz="1700" b="0" i="0" dirty="0" err="1">
                <a:solidFill>
                  <a:schemeClr val="tx1"/>
                </a:solidFill>
                <a:effectLst/>
                <a:latin typeface="Comic Sans MS" panose="030F0702030302020204" pitchFamily="66" charset="0"/>
              </a:rPr>
              <a:t>Rūpniecības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I</a:t>
            </a:r>
            <a:r>
              <a:rPr lang="en-US" sz="1700" b="0" i="0" dirty="0" err="1">
                <a:solidFill>
                  <a:schemeClr val="tx1"/>
                </a:solidFill>
                <a:effectLst/>
                <a:latin typeface="Comic Sans MS" panose="030F0702030302020204" pitchFamily="66" charset="0"/>
              </a:rPr>
              <a:t>novācijas</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I</a:t>
            </a:r>
            <a:r>
              <a:rPr lang="en-US" sz="1700" b="0" i="0" dirty="0" err="1">
                <a:solidFill>
                  <a:schemeClr val="tx1"/>
                </a:solidFill>
                <a:effectLst/>
                <a:latin typeface="Comic Sans MS" panose="030F0702030302020204" pitchFamily="66" charset="0"/>
              </a:rPr>
              <a:t>nfrastruktūra</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11.</a:t>
            </a:r>
            <a:r>
              <a:rPr dirty="0"/>
              <a:t> </a:t>
            </a:r>
            <a:r>
              <a:rPr lang="en-US" sz="1700" b="0" i="0" dirty="0" err="1">
                <a:solidFill>
                  <a:schemeClr val="tx1"/>
                </a:solidFill>
                <a:effectLst/>
                <a:latin typeface="Comic Sans MS" panose="030F0702030302020204" pitchFamily="66" charset="0"/>
              </a:rPr>
              <a:t>Ilgtspējīgas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P</a:t>
            </a:r>
            <a:r>
              <a:rPr lang="en-US" sz="1700" b="0" i="0" dirty="0" err="1">
                <a:solidFill>
                  <a:schemeClr val="tx1"/>
                </a:solidFill>
                <a:effectLst/>
                <a:latin typeface="Comic Sans MS" panose="030F0702030302020204" pitchFamily="66" charset="0"/>
              </a:rPr>
              <a:t>ilsētas</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K</a:t>
            </a:r>
            <a:r>
              <a:rPr lang="en-US" sz="1700" b="0" i="0" dirty="0" err="1">
                <a:solidFill>
                  <a:schemeClr val="tx1"/>
                </a:solidFill>
                <a:effectLst/>
                <a:latin typeface="Comic Sans MS" panose="030F0702030302020204" pitchFamily="66" charset="0"/>
              </a:rPr>
              <a:t>opienas</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12.</a:t>
            </a:r>
            <a:r>
              <a:rPr dirty="0"/>
              <a:t> </a:t>
            </a:r>
            <a:r>
              <a:rPr lang="en-US" sz="1700" b="0" i="0" dirty="0" err="1">
                <a:solidFill>
                  <a:schemeClr val="tx1"/>
                </a:solidFill>
                <a:effectLst/>
                <a:latin typeface="Comic Sans MS" panose="030F0702030302020204" pitchFamily="66" charset="0"/>
              </a:rPr>
              <a:t>Atbildīgs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P</a:t>
            </a:r>
            <a:r>
              <a:rPr lang="en-US" sz="1700" b="0" i="0" dirty="0" err="1">
                <a:solidFill>
                  <a:schemeClr val="tx1"/>
                </a:solidFill>
                <a:effectLst/>
                <a:latin typeface="Comic Sans MS" panose="030F0702030302020204" pitchFamily="66" charset="0"/>
              </a:rPr>
              <a:t>atēriņš</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R</a:t>
            </a:r>
            <a:r>
              <a:rPr lang="en-US" sz="1700" b="0" i="0" dirty="0" err="1">
                <a:solidFill>
                  <a:schemeClr val="tx1"/>
                </a:solidFill>
                <a:effectLst/>
                <a:latin typeface="Comic Sans MS" panose="030F0702030302020204" pitchFamily="66" charset="0"/>
              </a:rPr>
              <a:t>ažošana</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13.</a:t>
            </a:r>
            <a:r>
              <a:rPr dirty="0"/>
              <a:t> </a:t>
            </a:r>
            <a:r>
              <a:rPr lang="en-US" sz="1700" b="0" i="0" dirty="0" err="1">
                <a:solidFill>
                  <a:schemeClr val="tx1"/>
                </a:solidFill>
                <a:effectLst/>
                <a:latin typeface="Comic Sans MS" panose="030F0702030302020204" pitchFamily="66" charset="0"/>
              </a:rPr>
              <a:t>Klimata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Darbības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Amerikas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Savienotās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Valstis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Glo</a:t>
            </a:r>
            <a:r>
              <a:rPr lang="lv-LV" sz="1700" b="0" i="0" dirty="0">
                <a:solidFill>
                  <a:schemeClr val="tx1"/>
                </a:solidFill>
                <a:effectLst/>
                <a:latin typeface="Comic Sans MS" panose="030F0702030302020204" pitchFamily="66" charset="0"/>
              </a:rPr>
              <a:t>bālais Dizaina Izaicinājums</a:t>
            </a:r>
            <a:r>
              <a:rPr lang="en-US" sz="1700" b="0" i="0" dirty="0">
                <a:solidFill>
                  <a:schemeClr val="tx1"/>
                </a:solidFill>
                <a:effectLst/>
                <a:latin typeface="Comic Sans MS" panose="030F0702030302020204" pitchFamily="66" charset="0"/>
              </a:rPr>
              <a:t>,</a:t>
            </a:r>
          </a:p>
          <a:p>
            <a:pPr fontAlgn="base">
              <a:lnSpc>
                <a:spcPct val="150000"/>
              </a:lnSpc>
            </a:pPr>
            <a:r>
              <a:rPr lang="en-US" sz="1700" b="0" i="0" dirty="0" err="1">
                <a:solidFill>
                  <a:schemeClr val="tx1"/>
                </a:solidFill>
                <a:effectLst/>
                <a:latin typeface="Comic Sans MS" panose="030F0702030302020204" pitchFamily="66" charset="0"/>
              </a:rPr>
              <a:t>Palaišanas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B</a:t>
            </a:r>
            <a:r>
              <a:rPr lang="en-US" sz="1700" b="0" i="0" dirty="0" err="1">
                <a:solidFill>
                  <a:schemeClr val="tx1"/>
                </a:solidFill>
                <a:effectLst/>
                <a:latin typeface="Comic Sans MS" panose="030F0702030302020204" pitchFamily="66" charset="0"/>
              </a:rPr>
              <a:t>loks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21" name="Picture 20" descr="Diagram  Description automatically generated">
            <a:extLst>
              <a:ext uri="{FF2B5EF4-FFF2-40B4-BE49-F238E27FC236}">
                <a16:creationId xmlns:a16="http://schemas.microsoft.com/office/drawing/2014/main" id="{320DBE44-F077-4EAF-865D-A451B5A020CC}"/>
              </a:ext>
            </a:extLst>
          </p:cNvPr>
          <p:cNvPicPr>
            <a:picLocks noChangeAspect="1"/>
          </p:cNvPicPr>
          <p:nvPr/>
        </p:nvPicPr>
        <p:blipFill rotWithShape="1">
          <a:blip r:embed="rId3">
            <a:extLst>
              <a:ext uri="{28A0092B-C50C-407E-A947-70E740481C1C}">
                <a14:useLocalDpi xmlns:a14="http://schemas.microsoft.com/office/drawing/2010/main" val="0"/>
              </a:ext>
            </a:extLst>
          </a:blip>
          <a:srcRect l="5251" r="4175"/>
          <a:stretch/>
        </p:blipFill>
        <p:spPr>
          <a:xfrm>
            <a:off x="616427" y="1390162"/>
            <a:ext cx="5663752" cy="416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49B418DC-C301-4D4C-96C3-28D99E2CC6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522" y="7651990"/>
            <a:ext cx="1080000" cy="1080000"/>
          </a:xfrm>
          <a:prstGeom prst="rect">
            <a:avLst/>
          </a:prstGeom>
        </p:spPr>
      </p:pic>
      <p:sp>
        <p:nvSpPr>
          <p:cNvPr id="9" name="TextBox 8">
            <a:extLst>
              <a:ext uri="{FF2B5EF4-FFF2-40B4-BE49-F238E27FC236}">
                <a16:creationId xmlns:a16="http://schemas.microsoft.com/office/drawing/2014/main" id="{AFE777D5-D2A7-48CA-BAFB-F62832F589B0}"/>
              </a:ext>
            </a:extLst>
          </p:cNvPr>
          <p:cNvSpPr txBox="1"/>
          <p:nvPr/>
        </p:nvSpPr>
        <p:spPr>
          <a:xfrm>
            <a:off x="4818119" y="7384659"/>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309443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tx1"/>
                </a:solidFill>
                <a:effectLst/>
                <a:latin typeface="Lucida Calligraphy" panose="03010101010101010101" pitchFamily="66" charset="0"/>
              </a:rPr>
              <a:t>D1. P</a:t>
            </a:r>
            <a:r>
              <a:rPr lang="lv-LV" sz="2400" b="1" i="0" strike="noStrike" dirty="0" err="1">
                <a:solidFill>
                  <a:schemeClr val="tx1"/>
                </a:solidFill>
                <a:effectLst/>
                <a:latin typeface="Lucida Calligraphy" panose="03010101010101010101" pitchFamily="66" charset="0"/>
              </a:rPr>
              <a:t>aisuma</a:t>
            </a:r>
            <a:r>
              <a:rPr lang="lv-LV" sz="2400" b="1" i="0" strike="noStrike" dirty="0">
                <a:solidFill>
                  <a:schemeClr val="tx1"/>
                </a:solidFill>
                <a:effectLst/>
                <a:latin typeface="Lucida Calligraphy" panose="03010101010101010101" pitchFamily="66" charset="0"/>
              </a:rPr>
              <a:t> Viļņu </a:t>
            </a:r>
            <a:r>
              <a:rPr lang="lv-LV" sz="2400" b="1" i="0" strike="noStrike" dirty="0" err="1">
                <a:solidFill>
                  <a:schemeClr val="tx1"/>
                </a:solidFill>
                <a:effectLst/>
                <a:latin typeface="Lucida Calligraphy" panose="03010101010101010101" pitchFamily="66" charset="0"/>
              </a:rPr>
              <a:t>Tvisters</a:t>
            </a:r>
            <a:endParaRPr lang="en-US" sz="2400" b="1" i="0" strike="noStrike" dirty="0">
              <a:solidFill>
                <a:schemeClr val="tx1"/>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905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lv-LV" sz="1600" b="1" dirty="0">
                <a:solidFill>
                  <a:schemeClr val="tx1"/>
                </a:solidFill>
                <a:latin typeface="Comic Sans MS" panose="030F0702030302020204" pitchFamily="66" charset="0"/>
              </a:rPr>
              <a:t>Paisuma Viļņu </a:t>
            </a:r>
            <a:r>
              <a:rPr lang="lv-LV" sz="1600" b="1" dirty="0" err="1">
                <a:solidFill>
                  <a:schemeClr val="tx1"/>
                </a:solidFill>
                <a:latin typeface="Comic Sans MS" panose="030F0702030302020204" pitchFamily="66" charset="0"/>
              </a:rPr>
              <a:t>Tvisters</a:t>
            </a:r>
            <a:r>
              <a:rPr dirty="0"/>
              <a:t> </a:t>
            </a:r>
            <a:r>
              <a:rPr lang="en-US" sz="1600" b="0" i="0" dirty="0" err="1">
                <a:solidFill>
                  <a:schemeClr val="tx1"/>
                </a:solidFill>
                <a:effectLst/>
                <a:latin typeface="Comic Sans MS" panose="030F0702030302020204" pitchFamily="66" charset="0"/>
              </a:rPr>
              <a:t>cenšas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novērst</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krasta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līnijas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eroziju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Iedvesmojoties</a:t>
            </a:r>
            <a:r>
              <a:rPr lang="en-US" sz="1600" b="0" i="0" dirty="0">
                <a:solidFill>
                  <a:schemeClr val="tx1"/>
                </a:solidFill>
                <a:effectLst/>
                <a:latin typeface="Comic Sans MS" panose="030F0702030302020204" pitchFamily="66" charset="0"/>
              </a:rPr>
              <a:t> no </a:t>
            </a:r>
            <a:r>
              <a:rPr lang="en-US" sz="1600" b="0" i="0" dirty="0" err="1">
                <a:solidFill>
                  <a:schemeClr val="tx1"/>
                </a:solidFill>
                <a:effectLst/>
                <a:latin typeface="Comic Sans MS" panose="030F0702030302020204" pitchFamily="66" charset="0"/>
              </a:rPr>
              <a:t>mangrovēm</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spirālveida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ragain</a:t>
            </a:r>
            <a:r>
              <a:rPr lang="lv-LV" sz="1600" b="0" i="0" dirty="0" err="1">
                <a:solidFill>
                  <a:schemeClr val="tx1"/>
                </a:solidFill>
                <a:effectLst/>
                <a:latin typeface="Comic Sans MS" panose="030F0702030302020204" pitchFamily="66" charset="0"/>
              </a:rPr>
              <a:t>ajām</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antilop</a:t>
            </a:r>
            <a:r>
              <a:rPr lang="lv-LV" sz="1600" b="0" i="0" dirty="0" err="1">
                <a:solidFill>
                  <a:schemeClr val="tx1"/>
                </a:solidFill>
                <a:effectLst/>
                <a:latin typeface="Comic Sans MS" panose="030F0702030302020204" pitchFamily="66" charset="0"/>
              </a:rPr>
              <a:t>ēm</a:t>
            </a:r>
            <a:r>
              <a:rPr lang="en-US" sz="1600" b="0" i="0" dirty="0">
                <a:solidFill>
                  <a:schemeClr val="tx1"/>
                </a:solidFill>
                <a:effectLst/>
                <a:latin typeface="Comic Sans MS" panose="030F0702030302020204" pitchFamily="66" charset="0"/>
              </a:rPr>
              <a:t> un </a:t>
            </a:r>
            <a:r>
              <a:rPr lang="lv-LV" sz="1600" b="0" i="0" dirty="0">
                <a:solidFill>
                  <a:schemeClr val="tx1"/>
                </a:solidFill>
                <a:effectLst/>
                <a:latin typeface="Comic Sans MS" panose="030F0702030302020204" pitchFamily="66" charset="0"/>
              </a:rPr>
              <a:t>dūņu </a:t>
            </a:r>
            <a:r>
              <a:rPr lang="en-US" sz="1600" b="0" i="0" dirty="0">
                <a:solidFill>
                  <a:schemeClr val="tx1"/>
                </a:solidFill>
                <a:effectLst/>
                <a:latin typeface="Comic Sans MS" panose="030F0702030302020204" pitchFamily="66" charset="0"/>
              </a:rPr>
              <a:t>d</a:t>
            </a:r>
            <a:r>
              <a:rPr lang="lv-LV" sz="1600" b="0" i="0" dirty="0" err="1">
                <a:solidFill>
                  <a:schemeClr val="tx1"/>
                </a:solidFill>
                <a:effectLst/>
                <a:latin typeface="Comic Sans MS" panose="030F0702030302020204" pitchFamily="66" charset="0"/>
              </a:rPr>
              <a:t>auberes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lapsenēm</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komanda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ierosināja</a:t>
            </a:r>
            <a:r>
              <a:rPr lang="en-US" sz="1600" b="0" i="0" dirty="0">
                <a:solidFill>
                  <a:schemeClr val="tx1"/>
                </a:solidFill>
                <a:effectLst/>
                <a:latin typeface="Comic Sans MS" panose="030F0702030302020204" pitchFamily="66" charset="0"/>
              </a:rPr>
              <a:t> 3D </a:t>
            </a:r>
            <a:r>
              <a:rPr lang="en-US" sz="1600" b="0" i="0" dirty="0" err="1">
                <a:solidFill>
                  <a:schemeClr val="tx1"/>
                </a:solidFill>
                <a:effectLst/>
                <a:latin typeface="Comic Sans MS" panose="030F0702030302020204" pitchFamily="66" charset="0"/>
              </a:rPr>
              <a:t>apdrukātu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cementa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spirāli</a:t>
            </a:r>
            <a:r>
              <a:rPr lang="en-US" sz="1600" b="0" i="0" dirty="0">
                <a:solidFill>
                  <a:schemeClr val="tx1"/>
                </a:solidFill>
                <a:effectLst/>
                <a:latin typeface="Comic Sans MS" panose="030F0702030302020204" pitchFamily="66" charset="0"/>
              </a:rPr>
              <a:t>, kas </a:t>
            </a:r>
            <a:r>
              <a:rPr lang="en-US" sz="1600" b="0" i="0" dirty="0" err="1">
                <a:solidFill>
                  <a:schemeClr val="tx1"/>
                </a:solidFill>
                <a:effectLst/>
                <a:latin typeface="Comic Sans MS" panose="030F0702030302020204" pitchFamily="66" charset="0"/>
              </a:rPr>
              <a:t>noenkurota</a:t>
            </a:r>
            <a:r>
              <a:rPr lang="en-US" sz="1600" b="0" i="0" dirty="0">
                <a:solidFill>
                  <a:schemeClr val="tx1"/>
                </a:solidFill>
                <a:effectLst/>
                <a:latin typeface="Comic Sans MS" panose="030F0702030302020204" pitchFamily="66" charset="0"/>
              </a:rPr>
              <a:t> pie </a:t>
            </a:r>
            <a:r>
              <a:rPr lang="en-US" sz="1600" b="0" i="0" dirty="0" err="1">
                <a:solidFill>
                  <a:schemeClr val="tx1"/>
                </a:solidFill>
                <a:effectLst/>
                <a:latin typeface="Comic Sans MS" panose="030F0702030302020204" pitchFamily="66" charset="0"/>
              </a:rPr>
              <a:t>piekrastes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jūras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gultnes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kur</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tā</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samazina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viļņu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enerģiju</a:t>
            </a:r>
            <a:r>
              <a:rPr lang="en-US" sz="1600" b="0" i="0" dirty="0">
                <a:solidFill>
                  <a:schemeClr val="tx1"/>
                </a:solidFill>
                <a:effectLst/>
                <a:latin typeface="Comic Sans MS" panose="030F0702030302020204" pitchFamily="66" charset="0"/>
              </a:rPr>
              <a:t> un </a:t>
            </a:r>
            <a:r>
              <a:rPr lang="en-US" sz="1600" b="0" i="0" dirty="0" err="1">
                <a:solidFill>
                  <a:schemeClr val="tx1"/>
                </a:solidFill>
                <a:effectLst/>
                <a:latin typeface="Comic Sans MS" panose="030F0702030302020204" pitchFamily="66" charset="0"/>
              </a:rPr>
              <a:t>rada</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biotopu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labvēlīg</a:t>
            </a:r>
            <a:r>
              <a:rPr lang="lv-LV" sz="1600" b="0" i="0" dirty="0">
                <a:solidFill>
                  <a:schemeClr val="tx1"/>
                </a:solidFill>
                <a:effectLst/>
                <a:latin typeface="Comic Sans MS" panose="030F0702030302020204" pitchFamily="66" charset="0"/>
              </a:rPr>
              <a:t>u</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ūdens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organismiem</a:t>
            </a:r>
            <a:r>
              <a:rPr lang="en-US" sz="1600" b="0" i="0" dirty="0">
                <a:solidFill>
                  <a:schemeClr val="tx1"/>
                </a:solidFill>
                <a:effectLst/>
                <a:latin typeface="Comic Sans MS" panose="030F0702030302020204" pitchFamily="66" charset="0"/>
              </a:rPr>
              <a:t>, kas </a:t>
            </a:r>
            <a:r>
              <a:rPr lang="en-US" sz="1600" b="0" i="0" dirty="0" err="1">
                <a:solidFill>
                  <a:schemeClr val="tx1"/>
                </a:solidFill>
                <a:effectLst/>
                <a:latin typeface="Comic Sans MS" panose="030F0702030302020204" pitchFamily="66" charset="0"/>
              </a:rPr>
              <a:t>atrodami</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dažādos</a:t>
            </a:r>
            <a:r>
              <a:rPr lang="en-US" sz="1600" b="0" i="0" dirty="0">
                <a:solidFill>
                  <a:schemeClr val="tx1"/>
                </a:solidFill>
                <a:effectLst/>
                <a:latin typeface="Comic Sans MS" panose="030F0702030302020204" pitchFamily="66" charset="0"/>
              </a:rPr>
              <a:t> </a:t>
            </a:r>
            <a:r>
              <a:rPr lang="en-US" sz="1600" b="0" i="0" dirty="0" err="1">
                <a:solidFill>
                  <a:schemeClr val="tx1"/>
                </a:solidFill>
                <a:effectLst/>
                <a:latin typeface="Comic Sans MS" panose="030F0702030302020204" pitchFamily="66" charset="0"/>
              </a:rPr>
              <a:t>dziļumos</a:t>
            </a:r>
            <a:r>
              <a:rPr lang="en-US" sz="1600" b="0" i="0" dirty="0">
                <a:solidFill>
                  <a:schemeClr val="tx1"/>
                </a:solidFill>
                <a:effectLst/>
                <a:latin typeface="Comic Sans MS" panose="030F0702030302020204" pitchFamily="66" charset="0"/>
              </a:rPr>
              <a:t>.</a:t>
            </a:r>
            <a:endParaRPr lang="en-US" sz="1600" b="1" i="0" strike="noStrike" dirty="0">
              <a:solidFill>
                <a:schemeClr val="tx1"/>
              </a:solidFill>
              <a:effectLst/>
              <a:latin typeface="Comic Sans MS" panose="030F0702030302020204" pitchFamily="66" charset="0"/>
            </a:endParaRPr>
          </a:p>
        </p:txBody>
      </p:sp>
      <p:pic>
        <p:nvPicPr>
          <p:cNvPr id="8" name="Picture 7" descr="A close-up of some rocks  Description automatically generated with low confidence">
            <a:extLst>
              <a:ext uri="{FF2B5EF4-FFF2-40B4-BE49-F238E27FC236}">
                <a16:creationId xmlns:a16="http://schemas.microsoft.com/office/drawing/2014/main" id="{5EA769BA-E8DD-44EC-A9F6-9C16CCBA52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278" y="139094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79870" y="7078384"/>
                <a:ext cx="1070529"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79870" y="7764128"/>
                <a:ext cx="1150574" cy="307777"/>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7/10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r>
                  <a:rPr lang="en-US" sz="1400" dirty="0" err="1">
                    <a:solidFill>
                      <a:srgbClr val="C00000"/>
                    </a:solidFill>
                    <a:latin typeface="Lucida Calligraphy" panose="03010101010101010101" pitchFamily="66" charset="0"/>
                  </a:rPr>
                  <a:t>Optim</a:t>
                </a:r>
                <a:r>
                  <a:rPr lang="lv-LV" sz="1400" dirty="0" err="1">
                    <a:solidFill>
                      <a:srgbClr val="C00000"/>
                    </a:solidFill>
                    <a:latin typeface="Lucida Calligraphy" panose="03010101010101010101" pitchFamily="66" charset="0"/>
                  </a:rPr>
                  <a:t>izācija</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3781686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322659" y="656208"/>
            <a:ext cx="6296525"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tx1"/>
                </a:solidFill>
                <a:effectLst/>
                <a:latin typeface="Lucida Calligraphy" panose="03010101010101010101" pitchFamily="66" charset="0"/>
              </a:rPr>
              <a:t>D1. </a:t>
            </a:r>
            <a:r>
              <a:rPr lang="en-US" sz="2400" b="1" i="0" strike="noStrike" dirty="0" err="1">
                <a:solidFill>
                  <a:schemeClr val="tx1"/>
                </a:solidFill>
                <a:effectLst/>
                <a:latin typeface="Lucida Calligraphy" panose="03010101010101010101" pitchFamily="66" charset="0"/>
              </a:rPr>
              <a:t>Paisum</a:t>
            </a:r>
            <a:r>
              <a:rPr lang="lv-LV" sz="2400" b="1" i="0" strike="noStrike" dirty="0">
                <a:solidFill>
                  <a:schemeClr val="tx1"/>
                </a:solidFill>
                <a:effectLst/>
                <a:latin typeface="Lucida Calligraphy" panose="03010101010101010101" pitchFamily="66" charset="0"/>
              </a:rPr>
              <a:t>a Viļu </a:t>
            </a:r>
            <a:r>
              <a:rPr lang="lv-LV" sz="2400" b="1" i="0" strike="noStrike" dirty="0" err="1">
                <a:solidFill>
                  <a:schemeClr val="tx1"/>
                </a:solidFill>
                <a:effectLst/>
                <a:latin typeface="Lucida Calligraphy" panose="03010101010101010101" pitchFamily="66" charset="0"/>
              </a:rPr>
              <a:t>Tvisters</a:t>
            </a:r>
            <a:r>
              <a:rPr lang="en-US" sz="2400" b="1" i="0" strike="noStrike" dirty="0">
                <a:solidFill>
                  <a:schemeClr val="tx1"/>
                </a:solidFill>
                <a:effectLst/>
                <a:latin typeface="Lucida Calligraphy" panose="03010101010101010101" pitchFamily="66" charset="0"/>
              </a:rPr>
              <a:t> (</a:t>
            </a:r>
            <a:r>
              <a:rPr lang="lv-LV" sz="2400" b="1" dirty="0">
                <a:solidFill>
                  <a:schemeClr val="tx1"/>
                </a:solidFill>
                <a:latin typeface="Lucida Calligraphy" panose="03010101010101010101" pitchFamily="66" charset="0"/>
              </a:rPr>
              <a:t>Prototips</a:t>
            </a:r>
            <a:r>
              <a:rPr lang="en-US" sz="2400" b="1" i="0" strike="noStrike" dirty="0">
                <a:solidFill>
                  <a:schemeClr val="tx1"/>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06601" y="5424641"/>
            <a:ext cx="6003407" cy="19991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lv-LV" sz="1700" dirty="0">
                <a:solidFill>
                  <a:schemeClr val="tx1"/>
                </a:solidFill>
                <a:latin typeface="Comic Sans MS" panose="030F0702030302020204" pitchFamily="66" charset="0"/>
              </a:rPr>
              <a:t>Paisuma Viļņu </a:t>
            </a:r>
            <a:r>
              <a:rPr lang="lv-LV" sz="1700" dirty="0" err="1">
                <a:solidFill>
                  <a:schemeClr val="tx1"/>
                </a:solidFill>
                <a:latin typeface="Comic Sans MS" panose="030F0702030302020204" pitchFamily="66" charset="0"/>
              </a:rPr>
              <a:t>Tvisters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SDG: 13.</a:t>
            </a:r>
            <a:r>
              <a:rPr dirty="0"/>
              <a:t> </a:t>
            </a:r>
            <a:r>
              <a:rPr lang="en-US" sz="1700" b="0" i="0" dirty="0" err="1">
                <a:solidFill>
                  <a:schemeClr val="tx1"/>
                </a:solidFill>
                <a:effectLst/>
                <a:latin typeface="Comic Sans MS" panose="030F0702030302020204" pitchFamily="66" charset="0"/>
              </a:rPr>
              <a:t>Klimata</a:t>
            </a:r>
            <a:r>
              <a:rPr lang="lv-LV"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Darbības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Amerikas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Savienotās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Valstis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Jaunatnes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t>
            </a:r>
            <a:r>
              <a:rPr lang="en-US" sz="1700" b="0" i="0" dirty="0" err="1">
                <a:solidFill>
                  <a:schemeClr val="tx1"/>
                </a:solidFill>
                <a:effectLst/>
                <a:latin typeface="Comic Sans MS" panose="030F0702030302020204" pitchFamily="66" charset="0"/>
              </a:rPr>
              <a:t>izaina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t>
            </a:r>
            <a:r>
              <a:rPr lang="en-US" sz="1700" b="0" i="0" dirty="0" err="1">
                <a:solidFill>
                  <a:schemeClr val="tx1"/>
                </a:solidFill>
                <a:effectLst/>
                <a:latin typeface="Comic Sans MS" panose="030F0702030302020204" pitchFamily="66" charset="0"/>
              </a:rPr>
              <a:t>zaicinājums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21" name="Picture 20" descr="A picture containing metalware  Description automatically generated">
            <a:extLst>
              <a:ext uri="{FF2B5EF4-FFF2-40B4-BE49-F238E27FC236}">
                <a16:creationId xmlns:a16="http://schemas.microsoft.com/office/drawing/2014/main" id="{C3A5401B-D068-449E-93B9-6B2E56290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08" y="139826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B55FAA18-0BBF-46F6-AA1C-C8BE8C9652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425" y="7875294"/>
            <a:ext cx="1080000" cy="1080000"/>
          </a:xfrm>
          <a:prstGeom prst="rect">
            <a:avLst/>
          </a:prstGeom>
        </p:spPr>
      </p:pic>
      <p:sp>
        <p:nvSpPr>
          <p:cNvPr id="9" name="TextBox 8">
            <a:extLst>
              <a:ext uri="{FF2B5EF4-FFF2-40B4-BE49-F238E27FC236}">
                <a16:creationId xmlns:a16="http://schemas.microsoft.com/office/drawing/2014/main" id="{65E84232-D4C9-42AF-8899-EFB161AB43BB}"/>
              </a:ext>
            </a:extLst>
          </p:cNvPr>
          <p:cNvSpPr txBox="1"/>
          <p:nvPr/>
        </p:nvSpPr>
        <p:spPr>
          <a:xfrm>
            <a:off x="2354389" y="7594566"/>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36897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tx1"/>
                </a:solidFill>
                <a:effectLst/>
                <a:latin typeface="Lucida Calligraphy" panose="03010101010101010101" pitchFamily="66" charset="0"/>
              </a:rPr>
              <a:t>E1. </a:t>
            </a:r>
            <a:r>
              <a:rPr lang="lv-LV" sz="2400" b="1" dirty="0">
                <a:solidFill>
                  <a:schemeClr val="tx1"/>
                </a:solidFill>
                <a:latin typeface="Lucida Calligraphy" panose="03010101010101010101" pitchFamily="66" charset="0"/>
              </a:rPr>
              <a:t>Pakājes Plūsma</a:t>
            </a:r>
            <a:endParaRPr lang="en-US" sz="2400" b="1" i="0" strike="noStrike" dirty="0">
              <a:solidFill>
                <a:schemeClr val="tx1"/>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78105"/>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lv-LV" sz="1600" b="1" dirty="0">
                <a:solidFill>
                  <a:srgbClr val="002060"/>
                </a:solidFill>
                <a:latin typeface="Comic Sans MS" panose="030F0702030302020204" pitchFamily="66" charset="0"/>
              </a:rPr>
              <a:t>Pakājes Plūsmas </a:t>
            </a:r>
            <a:r>
              <a:rPr lang="lv-LV" sz="1600" dirty="0">
                <a:solidFill>
                  <a:srgbClr val="002060"/>
                </a:solidFill>
                <a:latin typeface="Comic Sans MS" panose="030F0702030302020204" pitchFamily="66" charset="0"/>
              </a:rPr>
              <a:t>komanda</a:t>
            </a:r>
            <a:r>
              <a:rPr dirty="0"/>
              <a:t> </a:t>
            </a:r>
            <a:r>
              <a:rPr lang="en-US" sz="1600" b="0" i="0" dirty="0" err="1">
                <a:solidFill>
                  <a:srgbClr val="002060"/>
                </a:solidFill>
                <a:effectLst/>
                <a:latin typeface="Comic Sans MS" panose="030F0702030302020204" pitchFamily="66" charset="0"/>
              </a:rPr>
              <a:t>izstrādāja</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dabas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iedvesmotu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masku</a:t>
            </a:r>
            <a:r>
              <a:rPr lang="en-US" sz="1600" b="0" i="0" dirty="0">
                <a:solidFill>
                  <a:srgbClr val="002060"/>
                </a:solidFill>
                <a:effectLst/>
                <a:latin typeface="Comic Sans MS" panose="030F0702030302020204" pitchFamily="66" charset="0"/>
              </a:rPr>
              <a:t>, ko </a:t>
            </a:r>
            <a:r>
              <a:rPr lang="en-US" sz="1600" b="0" i="0" dirty="0" err="1">
                <a:solidFill>
                  <a:srgbClr val="002060"/>
                </a:solidFill>
                <a:effectLst/>
                <a:latin typeface="Comic Sans MS" panose="030F0702030302020204" pitchFamily="66" charset="0"/>
              </a:rPr>
              <a:t>šajās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dūmakainajās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dienās</a:t>
            </a:r>
            <a:r>
              <a:rPr lang="en-US" sz="1600" b="0" i="0" dirty="0">
                <a:solidFill>
                  <a:srgbClr val="002060"/>
                </a:solidFill>
                <a:effectLst/>
                <a:latin typeface="Comic Sans MS" panose="030F0702030302020204" pitchFamily="66" charset="0"/>
              </a:rPr>
              <a:t> var </a:t>
            </a:r>
            <a:r>
              <a:rPr lang="en-US" sz="1600" b="0" i="0" dirty="0" err="1">
                <a:solidFill>
                  <a:srgbClr val="002060"/>
                </a:solidFill>
                <a:effectLst/>
                <a:latin typeface="Comic Sans MS" panose="030F0702030302020204" pitchFamily="66" charset="0"/>
              </a:rPr>
              <a:t>valkāt</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ārā</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Viņi</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aplūkoja</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bišu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daļiņu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slazdošanas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stratēģiju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zīdītāju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skropstas</a:t>
            </a:r>
            <a:r>
              <a:rPr lang="en-US" sz="1600" b="0" i="0" dirty="0">
                <a:solidFill>
                  <a:srgbClr val="002060"/>
                </a:solidFill>
                <a:effectLst/>
                <a:latin typeface="Comic Sans MS" panose="030F0702030302020204" pitchFamily="66" charset="0"/>
              </a:rPr>
              <a:t> un </a:t>
            </a:r>
            <a:r>
              <a:rPr lang="en-US" sz="1600" b="0" i="0" dirty="0" err="1">
                <a:solidFill>
                  <a:srgbClr val="002060"/>
                </a:solidFill>
                <a:effectLst/>
                <a:latin typeface="Comic Sans MS" panose="030F0702030302020204" pitchFamily="66" charset="0"/>
              </a:rPr>
              <a:t>deguna</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matus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kā</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arī</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ziedu</a:t>
            </a:r>
            <a:r>
              <a:rPr lang="en-US" sz="1600" b="0" i="0" dirty="0">
                <a:solidFill>
                  <a:srgbClr val="002060"/>
                </a:solidFill>
                <a:effectLst/>
                <a:latin typeface="Comic Sans MS" panose="030F0702030302020204" pitchFamily="66" charset="0"/>
              </a:rPr>
              <a:t> stigmas, </a:t>
            </a:r>
            <a:r>
              <a:rPr lang="en-US" sz="1600" b="0" i="0" dirty="0" err="1">
                <a:solidFill>
                  <a:srgbClr val="002060"/>
                </a:solidFill>
                <a:effectLst/>
                <a:latin typeface="Comic Sans MS" panose="030F0702030302020204" pitchFamily="66" charset="0"/>
              </a:rPr>
              <a:t>lai</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izveidotu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virsmu</a:t>
            </a:r>
            <a:r>
              <a:rPr lang="en-US" sz="1600" b="0" i="0" dirty="0">
                <a:solidFill>
                  <a:srgbClr val="002060"/>
                </a:solidFill>
                <a:effectLst/>
                <a:latin typeface="Comic Sans MS" panose="030F0702030302020204" pitchFamily="66" charset="0"/>
              </a:rPr>
              <a:t>, kas </a:t>
            </a:r>
            <a:r>
              <a:rPr lang="en-US" sz="1600" b="0" i="0" dirty="0" err="1">
                <a:solidFill>
                  <a:srgbClr val="002060"/>
                </a:solidFill>
                <a:effectLst/>
                <a:latin typeface="Comic Sans MS" panose="030F0702030302020204" pitchFamily="66" charset="0"/>
              </a:rPr>
              <a:t>spēj</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tvert</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sīkas</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dūmu</a:t>
            </a:r>
            <a:r>
              <a:rPr lang="en-US" sz="1600" b="0" i="0" dirty="0">
                <a:solidFill>
                  <a:srgbClr val="002060"/>
                </a:solidFill>
                <a:effectLst/>
                <a:latin typeface="Comic Sans MS" panose="030F0702030302020204" pitchFamily="66" charset="0"/>
              </a:rPr>
              <a:t> </a:t>
            </a:r>
            <a:r>
              <a:rPr lang="en-US" sz="1600" b="0" i="0" dirty="0" err="1">
                <a:solidFill>
                  <a:srgbClr val="002060"/>
                </a:solidFill>
                <a:effectLst/>
                <a:latin typeface="Comic Sans MS" panose="030F0702030302020204" pitchFamily="66" charset="0"/>
              </a:rPr>
              <a:t>daļiņas</a:t>
            </a:r>
            <a:r>
              <a:rPr lang="en-US" sz="1600" b="0" i="0" dirty="0">
                <a:solidFill>
                  <a:srgbClr val="002060"/>
                </a:solidFill>
                <a:effectLst/>
                <a:latin typeface="Comic Sans MS" panose="030F0702030302020204" pitchFamily="66" charset="0"/>
              </a:rPr>
              <a:t>.</a:t>
            </a:r>
            <a:endParaRPr lang="en-US" sz="1600" b="1" i="0" strike="noStrike" dirty="0">
              <a:solidFill>
                <a:srgbClr val="002060"/>
              </a:solidFill>
              <a:effectLst/>
              <a:latin typeface="Comic Sans MS" panose="030F0702030302020204" pitchFamily="66" charset="0"/>
            </a:endParaRPr>
          </a:p>
        </p:txBody>
      </p:sp>
      <p:pic>
        <p:nvPicPr>
          <p:cNvPr id="6" name="Picture 5" descr="A bee on a flower  Description automatically generated">
            <a:extLst>
              <a:ext uri="{FF2B5EF4-FFF2-40B4-BE49-F238E27FC236}">
                <a16:creationId xmlns:a16="http://schemas.microsoft.com/office/drawing/2014/main" id="{8F2F2EA6-1BB0-4E5E-818B-B52F36CE3C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3" y="143098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1020844" y="7112786"/>
                <a:ext cx="1026617"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60184" y="7783053"/>
              <a:ext cx="922562"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5/10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46945"/>
                <a:ext cx="1150574" cy="307777"/>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9/10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075362" cy="720000"/>
            <a:chOff x="391355" y="8346977"/>
            <a:chExt cx="307536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498502"/>
              <a:ext cx="1025404"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9/10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r>
                  <a:rPr lang="en-US" sz="1400" dirty="0" err="1">
                    <a:solidFill>
                      <a:srgbClr val="C00000"/>
                    </a:solidFill>
                    <a:latin typeface="Lucida Calligraphy" panose="03010101010101010101" pitchFamily="66" charset="0"/>
                  </a:rPr>
                  <a:t>Optimi</a:t>
                </a:r>
                <a:r>
                  <a:rPr lang="lv-LV" sz="1400" dirty="0" err="1">
                    <a:solidFill>
                      <a:srgbClr val="C00000"/>
                    </a:solidFill>
                    <a:latin typeface="Lucida Calligraphy" panose="03010101010101010101" pitchFamily="66" charset="0"/>
                  </a:rPr>
                  <a:t>zācija</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828967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tx1"/>
                </a:solidFill>
                <a:effectLst/>
                <a:latin typeface="Lucida Calligraphy" panose="03010101010101010101" pitchFamily="66" charset="0"/>
              </a:rPr>
              <a:t>E1. </a:t>
            </a:r>
            <a:r>
              <a:rPr lang="lv-LV" sz="2400" b="1" dirty="0">
                <a:solidFill>
                  <a:schemeClr val="tx1"/>
                </a:solidFill>
                <a:latin typeface="Lucida Calligraphy" panose="03010101010101010101" pitchFamily="66" charset="0"/>
              </a:rPr>
              <a:t>Pakājes Plūsma</a:t>
            </a:r>
            <a:r>
              <a:rPr lang="en-US" sz="2400" b="1" i="0" strike="noStrike" dirty="0">
                <a:solidFill>
                  <a:schemeClr val="tx1"/>
                </a:solidFill>
                <a:effectLst/>
                <a:latin typeface="Lucida Calligraphy" panose="03010101010101010101" pitchFamily="66" charset="0"/>
              </a:rPr>
              <a:t> (</a:t>
            </a:r>
            <a:r>
              <a:rPr lang="lv-LV" sz="2400" b="1" dirty="0">
                <a:solidFill>
                  <a:schemeClr val="tx1"/>
                </a:solidFill>
                <a:latin typeface="Lucida Calligraphy" panose="03010101010101010101" pitchFamily="66" charset="0"/>
              </a:rPr>
              <a:t>Prototips</a:t>
            </a:r>
            <a:r>
              <a:rPr lang="en-US" sz="2400" b="1" i="0" strike="noStrike" dirty="0">
                <a:solidFill>
                  <a:schemeClr val="tx1"/>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0064"/>
            <a:ext cx="6003407" cy="2203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lv-LV" sz="1700" dirty="0">
                <a:solidFill>
                  <a:schemeClr val="tx1"/>
                </a:solidFill>
                <a:latin typeface="Comic Sans MS" panose="030F0702030302020204" pitchFamily="66" charset="0"/>
              </a:rPr>
              <a:t>Pakājes P</a:t>
            </a:r>
            <a:r>
              <a:rPr lang="en-US" sz="1700" b="0" i="0" dirty="0" err="1">
                <a:solidFill>
                  <a:schemeClr val="tx1"/>
                </a:solidFill>
                <a:effectLst/>
                <a:latin typeface="Comic Sans MS" panose="030F0702030302020204" pitchFamily="66" charset="0"/>
              </a:rPr>
              <a:t>lūsma</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SDG:</a:t>
            </a:r>
            <a:r>
              <a:rPr dirty="0"/>
              <a:t> </a:t>
            </a:r>
            <a:r>
              <a:rPr lang="en-US" sz="1700" b="0" i="0" dirty="0">
                <a:solidFill>
                  <a:schemeClr val="tx1"/>
                </a:solidFill>
                <a:effectLst/>
                <a:latin typeface="Comic Sans MS" panose="030F0702030302020204" pitchFamily="66" charset="0"/>
              </a:rPr>
              <a:t>15. </a:t>
            </a:r>
            <a:r>
              <a:rPr lang="en-US" sz="1700" b="0" i="0" dirty="0" err="1">
                <a:solidFill>
                  <a:schemeClr val="tx1"/>
                </a:solidFill>
                <a:effectLst/>
                <a:latin typeface="Comic Sans MS" panose="030F0702030302020204" pitchFamily="66" charset="0"/>
              </a:rPr>
              <a:t>Dzīve</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uz</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Z</a:t>
            </a:r>
            <a:r>
              <a:rPr lang="en-US" sz="1700" b="0" i="0" dirty="0" err="1">
                <a:solidFill>
                  <a:schemeClr val="tx1"/>
                </a:solidFill>
                <a:effectLst/>
                <a:latin typeface="Comic Sans MS" panose="030F0702030302020204" pitchFamily="66" charset="0"/>
              </a:rPr>
              <a:t>emes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Kanāda</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lv-LV" sz="1700" dirty="0">
                <a:solidFill>
                  <a:schemeClr val="tx1"/>
                </a:solidFill>
                <a:latin typeface="Comic Sans MS" panose="030F0702030302020204" pitchFamily="66" charset="0"/>
              </a:rPr>
              <a:t>P</a:t>
            </a:r>
            <a:r>
              <a:rPr lang="en-US" sz="1700" b="0" i="0" dirty="0" err="1">
                <a:solidFill>
                  <a:schemeClr val="tx1"/>
                </a:solidFill>
                <a:effectLst/>
                <a:latin typeface="Comic Sans MS" panose="030F0702030302020204" pitchFamily="66" charset="0"/>
              </a:rPr>
              <a:t>alaišanas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B</a:t>
            </a:r>
            <a:r>
              <a:rPr lang="en-US" sz="1700" b="0" i="0" dirty="0" err="1">
                <a:solidFill>
                  <a:schemeClr val="tx1"/>
                </a:solidFill>
                <a:effectLst/>
                <a:latin typeface="Comic Sans MS" panose="030F0702030302020204" pitchFamily="66" charset="0"/>
              </a:rPr>
              <a:t>loks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21" name="Picture 20">
            <a:extLst>
              <a:ext uri="{FF2B5EF4-FFF2-40B4-BE49-F238E27FC236}">
                <a16:creationId xmlns:a16="http://schemas.microsoft.com/office/drawing/2014/main" id="{C077E9B4-FD26-49EA-9DD0-2E5FD5488A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5" y="142716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4F63E712-8344-49EF-A87E-129017704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94249"/>
            <a:ext cx="1080000" cy="1080000"/>
          </a:xfrm>
          <a:prstGeom prst="rect">
            <a:avLst/>
          </a:prstGeom>
        </p:spPr>
      </p:pic>
      <p:sp>
        <p:nvSpPr>
          <p:cNvPr id="9" name="TextBox 8">
            <a:extLst>
              <a:ext uri="{FF2B5EF4-FFF2-40B4-BE49-F238E27FC236}">
                <a16:creationId xmlns:a16="http://schemas.microsoft.com/office/drawing/2014/main" id="{F0DDD74A-40FC-4BCA-A58F-6BF9C5A1C9A7}"/>
              </a:ext>
            </a:extLst>
          </p:cNvPr>
          <p:cNvSpPr txBox="1"/>
          <p:nvPr/>
        </p:nvSpPr>
        <p:spPr>
          <a:xfrm>
            <a:off x="2354390" y="7568892"/>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2659746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392630"/>
            <a:ext cx="5723898" cy="820434"/>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rgbClr val="7030A0"/>
                </a:solidFill>
                <a:effectLst/>
                <a:latin typeface="Lucida Calligraphy" panose="03010101010101010101" pitchFamily="66" charset="0"/>
              </a:rPr>
              <a:t>F1. Bio</a:t>
            </a:r>
            <a:r>
              <a:rPr lang="lv-LV" sz="2400" b="1" i="0" strike="noStrike" dirty="0">
                <a:solidFill>
                  <a:srgbClr val="7030A0"/>
                </a:solidFill>
                <a:effectLst/>
                <a:latin typeface="Lucida Calligraphy" panose="03010101010101010101" pitchFamily="66" charset="0"/>
              </a:rPr>
              <a:t>BRIC</a:t>
            </a:r>
            <a:r>
              <a:rPr lang="lv-LV" sz="2400" b="1" dirty="0">
                <a:solidFill>
                  <a:srgbClr val="7030A0"/>
                </a:solidFill>
                <a:latin typeface="Lucida Calligraphy" panose="03010101010101010101" pitchFamily="66" charset="0"/>
              </a:rPr>
              <a:t>K</a:t>
            </a:r>
            <a:r>
              <a:rPr lang="en-US" sz="2400" b="1" i="0" strike="noStrike" dirty="0" err="1">
                <a:solidFill>
                  <a:srgbClr val="7030A0"/>
                </a:solidFill>
                <a:effectLst/>
                <a:latin typeface="Lucida Calligraphy" panose="03010101010101010101" pitchFamily="66" charset="0"/>
              </a:rPr>
              <a:t>ery</a:t>
            </a:r>
            <a:r>
              <a:rPr lang="lv-LV" sz="2400" b="1" i="0" strike="noStrike" dirty="0">
                <a:solidFill>
                  <a:srgbClr val="7030A0"/>
                </a:solidFill>
                <a:effectLst/>
                <a:latin typeface="Lucida Calligraphy" panose="03010101010101010101" pitchFamily="66" charset="0"/>
              </a:rPr>
              <a:t> (</a:t>
            </a:r>
            <a:r>
              <a:rPr lang="lv-LV" sz="2400" b="1" i="0" strike="noStrike" dirty="0" err="1">
                <a:solidFill>
                  <a:srgbClr val="7030A0"/>
                </a:solidFill>
                <a:effectLst/>
                <a:latin typeface="Lucida Calligraphy" panose="03010101010101010101" pitchFamily="66" charset="0"/>
              </a:rPr>
              <a:t>Bioķieģeļu</a:t>
            </a:r>
            <a:r>
              <a:rPr lang="lv-LV" sz="2400" b="1" i="0" strike="noStrike" dirty="0">
                <a:solidFill>
                  <a:srgbClr val="7030A0"/>
                </a:solidFill>
                <a:effectLst/>
                <a:latin typeface="Lucida Calligraphy" panose="03010101010101010101" pitchFamily="66" charset="0"/>
              </a:rPr>
              <a:t> ražošana)</a:t>
            </a:r>
            <a:endParaRPr lang="en-US" sz="2400" b="1" i="0" strike="noStrike" dirty="0">
              <a:solidFill>
                <a:srgbClr val="7030A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9302" y="4940471"/>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1500" b="1" i="0" dirty="0" err="1">
                <a:solidFill>
                  <a:schemeClr val="tx1"/>
                </a:solidFill>
                <a:effectLst/>
                <a:latin typeface="Comic Sans MS" panose="030F0702030302020204" pitchFamily="66" charset="0"/>
              </a:rPr>
              <a:t>BioBRICKery</a:t>
            </a:r>
            <a:r>
              <a:rPr lang="lv-LV" dirty="0"/>
              <a:t> </a:t>
            </a:r>
            <a:r>
              <a:rPr lang="lv-LV" sz="1500" dirty="0">
                <a:solidFill>
                  <a:schemeClr val="tx1"/>
                </a:solidFill>
                <a:latin typeface="Comic Sans MS" panose="030F0702030302020204" pitchFamily="66" charset="0"/>
              </a:rPr>
              <a:t>komanda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centās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novērst</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ar</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klimatu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saistīto</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mājokļu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pārvietojumu</a:t>
            </a:r>
            <a:r>
              <a:rPr lang="lv-LV" sz="1500" b="0" i="0" dirty="0">
                <a:solidFill>
                  <a:schemeClr val="tx1"/>
                </a:solidFill>
                <a:effectLst/>
                <a:latin typeface="Comic Sans MS" panose="030F0702030302020204" pitchFamily="66" charset="0"/>
              </a:rPr>
              <a:t>s</a:t>
            </a:r>
            <a:r>
              <a:rPr lang="en-US" sz="1500" b="0" i="0" dirty="0">
                <a:solidFill>
                  <a:schemeClr val="tx1"/>
                </a:solidFill>
                <a:effectLst/>
                <a:latin typeface="Comic Sans MS" panose="030F0702030302020204" pitchFamily="66" charset="0"/>
              </a:rPr>
              <a:t> un </a:t>
            </a:r>
            <a:r>
              <a:rPr lang="en-US" sz="1500" b="0" i="0" dirty="0" err="1">
                <a:solidFill>
                  <a:schemeClr val="tx1"/>
                </a:solidFill>
                <a:effectLst/>
                <a:latin typeface="Comic Sans MS" panose="030F0702030302020204" pitchFamily="66" charset="0"/>
              </a:rPr>
              <a:t>oglekļa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dioksīda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emisijas</a:t>
            </a:r>
            <a:r>
              <a:rPr lang="en-US" sz="1500" b="0" i="0" dirty="0">
                <a:solidFill>
                  <a:schemeClr val="tx1"/>
                </a:solidFill>
                <a:effectLst/>
                <a:latin typeface="Comic Sans MS" panose="030F0702030302020204" pitchFamily="66" charset="0"/>
              </a:rPr>
              <a:t> no </a:t>
            </a:r>
            <a:r>
              <a:rPr lang="en-US" sz="1500" b="0" i="0" dirty="0" err="1">
                <a:solidFill>
                  <a:schemeClr val="tx1"/>
                </a:solidFill>
                <a:effectLst/>
                <a:latin typeface="Comic Sans MS" panose="030F0702030302020204" pitchFamily="66" charset="0"/>
              </a:rPr>
              <a:t>būvniecības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nozares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Viņi</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izveidoja</a:t>
            </a:r>
            <a:r>
              <a:rPr lang="en-US" sz="1500" b="0" i="0" dirty="0">
                <a:solidFill>
                  <a:schemeClr val="tx1"/>
                </a:solidFill>
                <a:effectLst/>
                <a:latin typeface="Comic Sans MS" panose="030F0702030302020204" pitchFamily="66" charset="0"/>
              </a:rPr>
              <a:t> un </a:t>
            </a:r>
            <a:r>
              <a:rPr lang="en-US" sz="1500" b="0" i="0" dirty="0" err="1">
                <a:solidFill>
                  <a:schemeClr val="tx1"/>
                </a:solidFill>
                <a:effectLst/>
                <a:latin typeface="Comic Sans MS" panose="030F0702030302020204" pitchFamily="66" charset="0"/>
              </a:rPr>
              <a:t>testēja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oglekļa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izolācijas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dubļu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ķieģeļa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prototipu</a:t>
            </a:r>
            <a:r>
              <a:rPr lang="en-US" sz="1500" b="0" i="0" dirty="0">
                <a:solidFill>
                  <a:schemeClr val="tx1"/>
                </a:solidFill>
                <a:effectLst/>
                <a:latin typeface="Comic Sans MS" panose="030F0702030302020204" pitchFamily="66" charset="0"/>
              </a:rPr>
              <a:t>, kas </a:t>
            </a:r>
            <a:r>
              <a:rPr lang="en-US" sz="1500" b="0" i="0" dirty="0" err="1">
                <a:solidFill>
                  <a:schemeClr val="tx1"/>
                </a:solidFill>
                <a:effectLst/>
                <a:latin typeface="Comic Sans MS" panose="030F0702030302020204" pitchFamily="66" charset="0"/>
              </a:rPr>
              <a:t>iedvesmojas</a:t>
            </a:r>
            <a:r>
              <a:rPr lang="en-US" sz="1500" b="0" i="0" dirty="0">
                <a:solidFill>
                  <a:schemeClr val="tx1"/>
                </a:solidFill>
                <a:effectLst/>
                <a:latin typeface="Comic Sans MS" panose="030F0702030302020204" pitchFamily="66" charset="0"/>
              </a:rPr>
              <a:t> no </a:t>
            </a:r>
            <a:r>
              <a:rPr lang="en-US" sz="1500" b="0" i="0" dirty="0" err="1">
                <a:solidFill>
                  <a:schemeClr val="tx1"/>
                </a:solidFill>
                <a:effectLst/>
                <a:latin typeface="Comic Sans MS" panose="030F0702030302020204" pitchFamily="66" charset="0"/>
              </a:rPr>
              <a:t>kalcija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karbonātu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ražojoš</a:t>
            </a:r>
            <a:r>
              <a:rPr lang="lv-LV" sz="1500" b="0" i="0" dirty="0" err="1">
                <a:solidFill>
                  <a:schemeClr val="tx1"/>
                </a:solidFill>
                <a:effectLst/>
                <a:latin typeface="Comic Sans MS" panose="030F0702030302020204" pitchFamily="66" charset="0"/>
              </a:rPr>
              <a:t>ajime</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jūras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organismiem</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hekagonu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izmantošanu</a:t>
            </a:r>
            <a:r>
              <a:rPr lang="en-US" sz="1500" b="0" i="0" dirty="0">
                <a:solidFill>
                  <a:schemeClr val="tx1"/>
                </a:solidFill>
                <a:effectLst/>
                <a:latin typeface="Comic Sans MS" panose="030F0702030302020204" pitchFamily="66" charset="0"/>
              </a:rPr>
              <a:t> </a:t>
            </a:r>
            <a:r>
              <a:rPr lang="lv-LV" sz="1500" dirty="0">
                <a:solidFill>
                  <a:schemeClr val="tx1"/>
                </a:solidFill>
                <a:latin typeface="Comic Sans MS" panose="030F0702030302020204" pitchFamily="66" charset="0"/>
              </a:rPr>
              <a:t>spēka</a:t>
            </a:r>
            <a:r>
              <a:rPr lang="en-US" sz="1500" b="0" i="0" dirty="0">
                <a:solidFill>
                  <a:schemeClr val="tx1"/>
                </a:solidFill>
                <a:effectLst/>
                <a:latin typeface="Comic Sans MS" panose="030F0702030302020204" pitchFamily="66" charset="0"/>
              </a:rPr>
              <a:t>, kas </a:t>
            </a:r>
            <a:r>
              <a:rPr lang="en-US" sz="1500" b="0" i="0" dirty="0" err="1">
                <a:solidFill>
                  <a:schemeClr val="tx1"/>
                </a:solidFill>
                <a:effectLst/>
                <a:latin typeface="Comic Sans MS" panose="030F0702030302020204" pitchFamily="66" charset="0"/>
              </a:rPr>
              <a:t>atrodama</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vairākos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organismos</a:t>
            </a:r>
            <a:r>
              <a:rPr lang="en-US" sz="1500" b="0" i="0" dirty="0">
                <a:solidFill>
                  <a:schemeClr val="tx1"/>
                </a:solidFill>
                <a:effectLst/>
                <a:latin typeface="Comic Sans MS" panose="030F0702030302020204" pitchFamily="66" charset="0"/>
              </a:rPr>
              <a:t>, un </a:t>
            </a:r>
            <a:r>
              <a:rPr lang="en-US" sz="1500" b="0" i="0" dirty="0" err="1">
                <a:solidFill>
                  <a:schemeClr val="tx1"/>
                </a:solidFill>
                <a:effectLst/>
                <a:latin typeface="Comic Sans MS" panose="030F0702030302020204" pitchFamily="66" charset="0"/>
              </a:rPr>
              <a:t>pret</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sasalšanu</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izturīg</a:t>
            </a:r>
            <a:r>
              <a:rPr lang="lv-LV" sz="1500" b="0" i="0" dirty="0" err="1">
                <a:solidFill>
                  <a:schemeClr val="tx1"/>
                </a:solidFill>
                <a:effectLst/>
                <a:latin typeface="Comic Sans MS" panose="030F0702030302020204" pitchFamily="66" charset="0"/>
              </a:rPr>
              <a:t>ajām</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arktisk</a:t>
            </a:r>
            <a:r>
              <a:rPr lang="lv-LV" sz="1500" b="0" i="0" dirty="0" err="1">
                <a:solidFill>
                  <a:schemeClr val="tx1"/>
                </a:solidFill>
                <a:effectLst/>
                <a:latin typeface="Comic Sans MS" panose="030F0702030302020204" pitchFamily="66" charset="0"/>
              </a:rPr>
              <a:t>as</a:t>
            </a:r>
            <a:r>
              <a:rPr lang="en-US" sz="1500" b="0" i="0" dirty="0">
                <a:solidFill>
                  <a:schemeClr val="tx1"/>
                </a:solidFill>
                <a:effectLst/>
                <a:latin typeface="Comic Sans MS" panose="030F0702030302020204" pitchFamily="66" charset="0"/>
              </a:rPr>
              <a:t> </a:t>
            </a:r>
            <a:r>
              <a:rPr lang="en-US" sz="1500" b="0" i="0" dirty="0" err="1">
                <a:solidFill>
                  <a:schemeClr val="tx1"/>
                </a:solidFill>
                <a:effectLst/>
                <a:latin typeface="Comic Sans MS" panose="030F0702030302020204" pitchFamily="66" charset="0"/>
              </a:rPr>
              <a:t>ziv</a:t>
            </a:r>
            <a:r>
              <a:rPr lang="lv-LV" sz="1500" b="0" i="0" dirty="0" err="1">
                <a:solidFill>
                  <a:schemeClr val="tx1"/>
                </a:solidFill>
                <a:effectLst/>
                <a:latin typeface="Comic Sans MS" panose="030F0702030302020204" pitchFamily="66" charset="0"/>
              </a:rPr>
              <a:t>īm</a:t>
            </a:r>
            <a:r>
              <a:rPr lang="en-US" sz="1500" b="0" i="0" dirty="0">
                <a:solidFill>
                  <a:schemeClr val="tx1"/>
                </a:solidFill>
                <a:effectLst/>
                <a:latin typeface="Comic Sans MS" panose="030F0702030302020204" pitchFamily="66" charset="0"/>
              </a:rPr>
              <a:t>.</a:t>
            </a:r>
            <a:endParaRPr lang="en-US" sz="1500" b="1" i="0" strike="noStrike" dirty="0">
              <a:solidFill>
                <a:schemeClr val="tx1"/>
              </a:solidFill>
              <a:effectLst/>
              <a:latin typeface="Comic Sans MS" panose="030F0702030302020204" pitchFamily="66" charset="0"/>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52398" cy="684000"/>
            <a:chOff x="391355" y="6910614"/>
            <a:chExt cx="305239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08863"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34889" y="7059441"/>
              <a:ext cx="1008864"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7/10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06013" y="7785019"/>
              <a:ext cx="931650"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10/10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2213" y="8524023"/>
              <a:ext cx="895915"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1" y="7721653"/>
                <a:ext cx="1150574" cy="307777"/>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23193" y="7776404"/>
              <a:ext cx="944119"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10/10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12420" cy="720000"/>
            <a:chOff x="391355" y="8346977"/>
            <a:chExt cx="3012420"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2155" y="8488208"/>
              <a:ext cx="951620"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r>
                  <a:rPr lang="en-US" sz="1400" dirty="0" err="1">
                    <a:solidFill>
                      <a:srgbClr val="C00000"/>
                    </a:solidFill>
                    <a:latin typeface="Lucida Calligraphy" panose="03010101010101010101" pitchFamily="66" charset="0"/>
                  </a:rPr>
                  <a:t>Optim</a:t>
                </a:r>
                <a:r>
                  <a:rPr lang="lv-LV" sz="1400" dirty="0" err="1">
                    <a:solidFill>
                      <a:srgbClr val="C00000"/>
                    </a:solidFill>
                    <a:latin typeface="Lucida Calligraphy" panose="03010101010101010101" pitchFamily="66" charset="0"/>
                  </a:rPr>
                  <a:t>izācija</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6/10</a:t>
              </a:r>
            </a:p>
          </p:txBody>
        </p:sp>
      </p:grpSp>
      <p:pic>
        <p:nvPicPr>
          <p:cNvPr id="8" name="Picture 7" descr="A red starfish in the water  Description automatically generated with low confidence">
            <a:extLst>
              <a:ext uri="{FF2B5EF4-FFF2-40B4-BE49-F238E27FC236}">
                <a16:creationId xmlns:a16="http://schemas.microsoft.com/office/drawing/2014/main" id="{7FFB9189-890B-4BC5-BBDE-1C3705290A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575" y="1405899"/>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8175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rgbClr val="7030A0"/>
                </a:solidFill>
                <a:effectLst/>
                <a:latin typeface="Lucida Calligraphy" panose="03010101010101010101" pitchFamily="66" charset="0"/>
              </a:rPr>
              <a:t>F2. Bio</a:t>
            </a:r>
            <a:r>
              <a:rPr lang="lv-LV" sz="2400" b="1" i="0" strike="noStrike" dirty="0">
                <a:solidFill>
                  <a:srgbClr val="7030A0"/>
                </a:solidFill>
                <a:effectLst/>
                <a:latin typeface="Lucida Calligraphy" panose="03010101010101010101" pitchFamily="66" charset="0"/>
              </a:rPr>
              <a:t>BRICK</a:t>
            </a:r>
            <a:r>
              <a:rPr lang="en-US" sz="2400" b="1" i="0" strike="noStrike" dirty="0" err="1">
                <a:solidFill>
                  <a:srgbClr val="7030A0"/>
                </a:solidFill>
                <a:effectLst/>
                <a:latin typeface="Lucida Calligraphy" panose="03010101010101010101" pitchFamily="66" charset="0"/>
              </a:rPr>
              <a:t>ery</a:t>
            </a:r>
            <a:r>
              <a:rPr lang="en-US" sz="2400" b="1" i="0" strike="noStrike" dirty="0">
                <a:solidFill>
                  <a:srgbClr val="7030A0"/>
                </a:solidFill>
                <a:effectLst/>
                <a:latin typeface="Lucida Calligraphy" panose="03010101010101010101" pitchFamily="66" charset="0"/>
              </a:rPr>
              <a:t> (</a:t>
            </a:r>
            <a:r>
              <a:rPr lang="lv-LV" sz="2400" b="1" dirty="0">
                <a:solidFill>
                  <a:srgbClr val="7030A0"/>
                </a:solidFill>
                <a:latin typeface="Lucida Calligraphy" panose="03010101010101010101" pitchFamily="66" charset="0"/>
              </a:rPr>
              <a:t>Prototips</a:t>
            </a:r>
            <a:r>
              <a:rPr lang="en-US" sz="2400" b="1" i="0" strike="noStrike" dirty="0">
                <a:solidFill>
                  <a:srgbClr val="7030A0"/>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280950"/>
            <a:ext cx="6356194" cy="22511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BioBRICKery</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SDG: 13.</a:t>
            </a:r>
            <a:r>
              <a:rPr dirty="0"/>
              <a:t> </a:t>
            </a:r>
            <a:r>
              <a:rPr lang="en-US" sz="1700" b="0" i="0" dirty="0" err="1">
                <a:solidFill>
                  <a:schemeClr val="tx1"/>
                </a:solidFill>
                <a:effectLst/>
                <a:latin typeface="Comic Sans MS" panose="030F0702030302020204" pitchFamily="66" charset="0"/>
              </a:rPr>
              <a:t>Klimata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Darbības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Amerikas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Savienotās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Valstis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Jaunatnes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t>
            </a:r>
            <a:r>
              <a:rPr lang="en-US" sz="1700" b="0" i="0" dirty="0" err="1">
                <a:solidFill>
                  <a:schemeClr val="tx1"/>
                </a:solidFill>
                <a:effectLst/>
                <a:latin typeface="Comic Sans MS" panose="030F0702030302020204" pitchFamily="66" charset="0"/>
              </a:rPr>
              <a:t>izaina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I</a:t>
            </a:r>
            <a:r>
              <a:rPr lang="en-US" sz="1700" b="0" i="0" dirty="0" err="1">
                <a:solidFill>
                  <a:schemeClr val="tx1"/>
                </a:solidFill>
                <a:effectLst/>
                <a:latin typeface="Comic Sans MS" panose="030F0702030302020204" pitchFamily="66" charset="0"/>
              </a:rPr>
              <a:t>zaicinājums</a:t>
            </a:r>
            <a:endParaRPr lang="en-US" sz="1700" b="0" i="0" dirty="0">
              <a:solidFill>
                <a:schemeClr val="tx1"/>
              </a:solidFill>
              <a:effectLst/>
              <a:latin typeface="Comic Sans MS" panose="030F0702030302020204" pitchFamily="66" charset="0"/>
            </a:endParaRPr>
          </a:p>
          <a:p>
            <a:pPr algn="ct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21" name="Picture 20" descr="A hand holding a piece of wood  Description automatically generated with low confidence">
            <a:extLst>
              <a:ext uri="{FF2B5EF4-FFF2-40B4-BE49-F238E27FC236}">
                <a16:creationId xmlns:a16="http://schemas.microsoft.com/office/drawing/2014/main" id="{1BDD2203-A871-48BE-8B33-4F7B70848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4" y="141038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C7064611-D99C-4E41-A0AE-851207A633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43539"/>
            <a:ext cx="1080000" cy="1080000"/>
          </a:xfrm>
          <a:prstGeom prst="rect">
            <a:avLst/>
          </a:prstGeom>
        </p:spPr>
      </p:pic>
      <p:sp>
        <p:nvSpPr>
          <p:cNvPr id="9" name="TextBox 8">
            <a:extLst>
              <a:ext uri="{FF2B5EF4-FFF2-40B4-BE49-F238E27FC236}">
                <a16:creationId xmlns:a16="http://schemas.microsoft.com/office/drawing/2014/main" id="{F217D771-1698-42E6-88F3-3D4F3BDD9980}"/>
              </a:ext>
            </a:extLst>
          </p:cNvPr>
          <p:cNvSpPr txBox="1"/>
          <p:nvPr/>
        </p:nvSpPr>
        <p:spPr>
          <a:xfrm>
            <a:off x="2354390" y="7566540"/>
            <a:ext cx="2233064" cy="276999"/>
          </a:xfrm>
          <a:prstGeom prst="rect">
            <a:avLst/>
          </a:prstGeom>
          <a:noFill/>
        </p:spPr>
        <p:txBody>
          <a:bodyPr wrap="square">
            <a:spAutoFit/>
          </a:bodyPr>
          <a:lstStyle/>
          <a:p>
            <a:pPr algn="ctr"/>
            <a:r>
              <a:rPr lang="en-US" sz="1200" i="1" dirty="0" err="1">
                <a:solidFill>
                  <a:schemeClr val="bg1"/>
                </a:solidFill>
                <a:latin typeface="Comic Sans MS" panose="030F0702030302020204" pitchFamily="66" charset="0"/>
              </a:rPr>
              <a:t>Uzziniet</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vairāk</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2205667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A2.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Jauns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Ir</a:t>
            </a:r>
            <a:r>
              <a:rPr kumimoji="0" lang="lv-LV"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īdijs</a:t>
            </a:r>
            <a:endPar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7" y="5064750"/>
            <a:ext cx="6003407"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Jaun</a:t>
            </a:r>
            <a:r>
              <a:rPr kumimoji="0" lang="lv-LV" sz="1600" b="1"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s Irīdijs</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ir</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radījis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organisko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ķīmisko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vielu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komplektu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kas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ļauj</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izmantot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lang="lv-LV" sz="1600" dirty="0" err="1">
                <a:solidFill>
                  <a:prstClr val="black"/>
                </a:solidFill>
                <a:latin typeface="Comic Sans MS" panose="030F0702030302020204" pitchFamily="66" charset="0"/>
                <a:ea typeface="Batang" panose="020B0503020000020004" pitchFamily="18" charset="-127"/>
              </a:rPr>
              <a:t>fotokatalīzi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jeb</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vieglo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ķīmi</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ju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novēršot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nepieciešamību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pēc</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smagajiem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metāliem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vai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siltum</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katalizato</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Jaunais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I</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rīdijs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samazina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enerģiju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laiku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kas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nepieciešams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dažādām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ķīmiskām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reakcijām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samazinot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izmaksas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bruģējot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ceļu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zaļajai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ķīmijai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69728" y="7102353"/>
                <a:ext cx="109081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63777" y="7059602"/>
              <a:ext cx="94665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380613" y="8524023"/>
              <a:ext cx="92131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64173" y="7735494"/>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izācija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16099" y="7060158"/>
              <a:ext cx="82974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picture containing map  Description automatically generated">
            <a:extLst>
              <a:ext uri="{FF2B5EF4-FFF2-40B4-BE49-F238E27FC236}">
                <a16:creationId xmlns:a16="http://schemas.microsoft.com/office/drawing/2014/main" id="{E3830558-1D4D-488F-A9BC-C61361854F5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674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90900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A2.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Jaun</a:t>
            </a:r>
            <a:r>
              <a:rPr kumimoji="0" lang="lv-LV"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lang="lv-LV" sz="2400" b="1" dirty="0">
                <a:solidFill>
                  <a:srgbClr val="70AD47">
                    <a:lumMod val="50000"/>
                  </a:srgbClr>
                </a:solidFill>
                <a:latin typeface="Lucida Calligraphy" panose="03010101010101010101" pitchFamily="66" charset="0"/>
              </a:rPr>
              <a:t>Irīdijs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lang="lv-LV" sz="2400" b="1" dirty="0">
                <a:solidFill>
                  <a:srgbClr val="70AD47">
                    <a:lumMod val="50000"/>
                  </a:srgbClr>
                </a:solidFill>
                <a:latin typeface="Lucida Calligraphy" panose="03010101010101010101" pitchFamily="66" charset="0"/>
              </a:rPr>
              <a:t>Prototips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5639312"/>
            <a:ext cx="6003407" cy="27852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lv-LV"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īdijs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7.</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Pieejama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T</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E</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nerģija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Cerīb</a:t>
            </a:r>
            <a:r>
              <a:rPr kumimoji="0" lang="lv-LV"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alva</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Icon  Description automatically generated with low confidence">
            <a:extLst>
              <a:ext uri="{FF2B5EF4-FFF2-40B4-BE49-F238E27FC236}">
                <a16:creationId xmlns:a16="http://schemas.microsoft.com/office/drawing/2014/main" id="{10E65A4E-7B5F-4277-8E75-99ED745A1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783" y="1590614"/>
            <a:ext cx="5523809" cy="3666667"/>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84802BA0-1DDA-412C-8BAB-15ADC2E18D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592" y="7884517"/>
            <a:ext cx="1080000" cy="1080000"/>
          </a:xfrm>
          <a:prstGeom prst="rect">
            <a:avLst/>
          </a:prstGeom>
        </p:spPr>
      </p:pic>
      <p:sp>
        <p:nvSpPr>
          <p:cNvPr id="9" name="TextBox 8">
            <a:extLst>
              <a:ext uri="{FF2B5EF4-FFF2-40B4-BE49-F238E27FC236}">
                <a16:creationId xmlns:a16="http://schemas.microsoft.com/office/drawing/2014/main" id="{33F6AD13-8378-4FC0-A066-BD16FAA5875D}"/>
              </a:ext>
            </a:extLst>
          </p:cNvPr>
          <p:cNvSpPr txBox="1"/>
          <p:nvPr/>
        </p:nvSpPr>
        <p:spPr>
          <a:xfrm>
            <a:off x="4550060" y="7607518"/>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4120154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7" name="Text Box 2">
            <a:extLst>
              <a:ext uri="{FF2B5EF4-FFF2-40B4-BE49-F238E27FC236}">
                <a16:creationId xmlns:a16="http://schemas.microsoft.com/office/drawing/2014/main" id="{A09F1A02-651A-429F-84FF-345AA634C42C}"/>
              </a:ext>
            </a:extLst>
          </p:cNvPr>
          <p:cNvSpPr txBox="1">
            <a:spLocks noChangeArrowheads="1"/>
          </p:cNvSpPr>
          <p:nvPr/>
        </p:nvSpPr>
        <p:spPr bwMode="auto">
          <a:xfrm>
            <a:off x="369886" y="1467816"/>
            <a:ext cx="2630489" cy="1161085"/>
          </a:xfrm>
          <a:prstGeom prst="rect">
            <a:avLst/>
          </a:prstGeom>
          <a:noFill/>
          <a:ln w="9525">
            <a:noFill/>
            <a:miter lim="800000"/>
            <a:headEnd/>
            <a:tailEnd/>
          </a:ln>
        </p:spPr>
        <p:txBody>
          <a:bodyPr rot="0" vert="horz" wrap="square" lIns="91440" tIns="45720" rIns="91440" bIns="45720" anchor="t" anchorCtr="0">
            <a:noAutofit/>
          </a:bodyPr>
          <a:lstStyle/>
          <a:p>
            <a:pPr algn="just"/>
            <a:r>
              <a:rPr lang="lv-LV" sz="1500" b="1" dirty="0">
                <a:latin typeface="Comic Sans MS" panose="030F0702030302020204" pitchFamily="66" charset="0"/>
                <a:ea typeface="Calibri" panose="020F0502020204030204" pitchFamily="34" charset="0"/>
                <a:cs typeface="Times New Roman" panose="02020603050405020304" pitchFamily="18" charset="0"/>
              </a:rPr>
              <a:t>Spēlētāju skaits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2 – 5</a:t>
            </a:r>
          </a:p>
          <a:p>
            <a:pPr algn="just"/>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Izdevuma</a:t>
            </a:r>
            <a:r>
              <a:rPr lang="lv-LV" sz="1500" b="1" dirty="0">
                <a:latin typeface="Comic Sans MS" panose="030F0702030302020204" pitchFamily="66" charset="0"/>
                <a:ea typeface="Calibri" panose="020F0502020204030204" pitchFamily="34" charset="0"/>
                <a:cs typeface="Times New Roman" panose="02020603050405020304" pitchFamily="18" charset="0"/>
              </a:rPr>
              <a:t> </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gads:</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2021. gads</a:t>
            </a:r>
          </a:p>
          <a:p>
            <a:pPr algn="just"/>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Ilgums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5 – 25</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  min</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Vecums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5 - 99 gadi</a:t>
            </a:r>
          </a:p>
          <a:p>
            <a:pPr algn="r">
              <a:spcAft>
                <a:spcPts val="800"/>
              </a:spcAft>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8" name="Text Box 2">
            <a:extLst>
              <a:ext uri="{FF2B5EF4-FFF2-40B4-BE49-F238E27FC236}">
                <a16:creationId xmlns:a16="http://schemas.microsoft.com/office/drawing/2014/main" id="{D8C7584F-344C-4E51-B4E1-6722701D5E02}"/>
              </a:ext>
            </a:extLst>
          </p:cNvPr>
          <p:cNvSpPr txBox="1">
            <a:spLocks noChangeArrowheads="1"/>
          </p:cNvSpPr>
          <p:nvPr/>
        </p:nvSpPr>
        <p:spPr bwMode="auto">
          <a:xfrm>
            <a:off x="4300538" y="1423392"/>
            <a:ext cx="2198687" cy="1503988"/>
          </a:xfrm>
          <a:prstGeom prst="rect">
            <a:avLst/>
          </a:prstGeom>
          <a:noFill/>
          <a:ln w="9525">
            <a:noFill/>
            <a:miter lim="800000"/>
            <a:headEnd/>
            <a:tailEnd/>
          </a:ln>
        </p:spPr>
        <p:txBody>
          <a:bodyPr rot="0" vert="horz" wrap="square" lIns="91440" tIns="45720" rIns="91440" bIns="45720" anchor="t" anchorCtr="0">
            <a:noAutofit/>
          </a:bodyPr>
          <a:lstStyle/>
          <a:p>
            <a:pPr algn="r">
              <a:lnSpc>
                <a:spcPct val="107000"/>
              </a:lnSpc>
            </a:pP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Karšu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skaits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lv-LV" sz="1500" b="1" dirty="0">
              <a:effectLst/>
              <a:latin typeface="Comic Sans MS" panose="030F0702030302020204" pitchFamily="66" charset="0"/>
              <a:ea typeface="Calibri" panose="020F0502020204030204" pitchFamily="34" charset="0"/>
              <a:cs typeface="Times New Roman" panose="02020603050405020304" pitchFamily="18" charset="0"/>
            </a:endParaRPr>
          </a:p>
          <a:p>
            <a:pPr algn="r">
              <a:lnSpc>
                <a:spcPct val="107000"/>
              </a:lnSpc>
            </a:pP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kopā</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33</a:t>
            </a:r>
          </a:p>
          <a:p>
            <a:pPr algn="r">
              <a:lnSpc>
                <a:spcPct val="107000"/>
              </a:lnSpc>
            </a:pP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Spēļu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30</a:t>
            </a:r>
          </a:p>
          <a:p>
            <a:pPr algn="r">
              <a:lnSpc>
                <a:spcPct val="107000"/>
              </a:lnSpc>
            </a:pP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Speciālās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2</a:t>
            </a:r>
          </a:p>
          <a:p>
            <a:pPr algn="r">
              <a:lnSpc>
                <a:spcPct val="107000"/>
              </a:lnSpc>
            </a:pP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Noteikumu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kartītes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1</a:t>
            </a:r>
          </a:p>
          <a:p>
            <a:pPr algn="r">
              <a:lnSpc>
                <a:spcPct val="107000"/>
              </a:lnSpc>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F852EDE-2CE9-447D-B5F5-27BE4E84F97A}"/>
              </a:ext>
            </a:extLst>
          </p:cNvPr>
          <p:cNvSpPr txBox="1"/>
          <p:nvPr/>
        </p:nvSpPr>
        <p:spPr>
          <a:xfrm>
            <a:off x="369886" y="2984532"/>
            <a:ext cx="6129339" cy="7694286"/>
          </a:xfrm>
          <a:prstGeom prst="rect">
            <a:avLst/>
          </a:prstGeom>
          <a:noFill/>
        </p:spPr>
        <p:txBody>
          <a:bodyPr wrap="square">
            <a:spAutoFit/>
          </a:bodyPr>
          <a:lstStyle/>
          <a:p>
            <a:pPr algn="just">
              <a:lnSpc>
                <a:spcPct val="115000"/>
              </a:lnSpc>
              <a:spcAft>
                <a:spcPts val="800"/>
              </a:spcAft>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Esiet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sveicināt</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i="1"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b="1" i="1"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lv-LV" sz="1500" b="1" i="1" dirty="0">
                <a:effectLst/>
                <a:latin typeface="Comic Sans MS" panose="030F0702030302020204" pitchFamily="66" charset="0"/>
                <a:ea typeface="Calibri" panose="020F0502020204030204" pitchFamily="34" charset="0"/>
                <a:cs typeface="Times New Roman" panose="02020603050405020304" pitchFamily="18" charset="0"/>
              </a:rPr>
              <a:t> Kāršu Spēlē</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5000"/>
              </a:lnSpc>
              <a:spcAft>
                <a:spcPts val="800"/>
              </a:spcAft>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Spēlējot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kārtīm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Jūs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tiksiet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iepazīstināti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dažādiem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Prototipiem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kurus </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ir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iedvesmojusi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Daba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Pirms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sākat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varat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a:latin typeface="Comic Sans MS" panose="030F0702030302020204" pitchFamily="66" charset="0"/>
                <a:ea typeface="Calibri" panose="020F0502020204030204" pitchFamily="34" charset="0"/>
                <a:cs typeface="Times New Roman" panose="02020603050405020304" pitchFamily="18" charset="0"/>
              </a:rPr>
              <a:t>sameklēt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kas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ī</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mikrija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kāpēc</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ī</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mikrija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uz</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dabu</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balstīti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risinājumi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ārkārtīgi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svarīgi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mūsu</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dzīvei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ī</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mikrija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saistīta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ilgtspējīgas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attīstības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mērķiem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Kāpēc</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kad</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prototips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ilgtspējīgs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Ņemiet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vērā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ka,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lasot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par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prototipiem</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tiek</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izmantoti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i="1" dirty="0">
                <a:latin typeface="Comic Sans MS" panose="030F0702030302020204" pitchFamily="66" charset="0"/>
                <a:ea typeface="Calibri" panose="020F0502020204030204" pitchFamily="34" charset="0"/>
                <a:cs typeface="Times New Roman" panose="02020603050405020304" pitchFamily="18" charset="0"/>
              </a:rPr>
              <a:t>D</a:t>
            </a:r>
            <a:r>
              <a:rPr lang="en-GB" sz="1500" i="1" dirty="0" err="1">
                <a:effectLst/>
                <a:latin typeface="Comic Sans MS" panose="030F0702030302020204" pitchFamily="66" charset="0"/>
                <a:ea typeface="Calibri" panose="020F0502020204030204" pitchFamily="34" charset="0"/>
                <a:cs typeface="Times New Roman" panose="02020603050405020304" pitchFamily="18" charset="0"/>
              </a:rPr>
              <a:t>esmit</a:t>
            </a:r>
            <a:r>
              <a:rPr lang="en-GB" sz="1500" i="1"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i="1" dirty="0">
                <a:latin typeface="Comic Sans MS" panose="030F0702030302020204" pitchFamily="66" charset="0"/>
                <a:ea typeface="Calibri" panose="020F0502020204030204" pitchFamily="34" charset="0"/>
                <a:cs typeface="Times New Roman" panose="02020603050405020304" pitchFamily="18" charset="0"/>
              </a:rPr>
              <a:t>B</a:t>
            </a:r>
            <a:r>
              <a:rPr lang="en-GB" sz="1500" i="1" dirty="0" err="1">
                <a:effectLst/>
                <a:latin typeface="Comic Sans MS" panose="030F0702030302020204" pitchFamily="66" charset="0"/>
                <a:ea typeface="Calibri" panose="020F0502020204030204" pitchFamily="34" charset="0"/>
                <a:cs typeface="Times New Roman" panose="02020603050405020304" pitchFamily="18" charset="0"/>
              </a:rPr>
              <a:t>ioim</a:t>
            </a:r>
            <a:r>
              <a:rPr lang="lv-LV" sz="1500" i="1" dirty="0">
                <a:effectLst/>
                <a:latin typeface="Comic Sans MS" panose="030F0702030302020204" pitchFamily="66" charset="0"/>
                <a:ea typeface="Calibri" panose="020F0502020204030204" pitchFamily="34" charset="0"/>
                <a:cs typeface="Times New Roman" panose="02020603050405020304" pitchFamily="18" charset="0"/>
              </a:rPr>
              <a:t>ī</a:t>
            </a:r>
            <a:r>
              <a:rPr lang="en-GB" sz="1500" i="1" dirty="0" err="1">
                <a:effectLst/>
                <a:latin typeface="Comic Sans MS" panose="030F0702030302020204" pitchFamily="66" charset="0"/>
                <a:ea typeface="Calibri" panose="020F0502020204030204" pitchFamily="34" charset="0"/>
                <a:cs typeface="Times New Roman" panose="02020603050405020304" pitchFamily="18" charset="0"/>
              </a:rPr>
              <a:t>krijas</a:t>
            </a:r>
            <a:r>
              <a:rPr lang="en-GB" sz="1500" i="1"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500" i="1" dirty="0">
                <a:latin typeface="Comic Sans MS" panose="030F0702030302020204" pitchFamily="66" charset="0"/>
                <a:ea typeface="Calibri" panose="020F0502020204030204" pitchFamily="34" charset="0"/>
                <a:cs typeface="Times New Roman" panose="02020603050405020304" pitchFamily="18" charset="0"/>
              </a:rPr>
              <a:t>P</a:t>
            </a:r>
            <a:r>
              <a:rPr lang="en-GB" sz="1500" i="1" dirty="0" err="1">
                <a:effectLst/>
                <a:latin typeface="Comic Sans MS" panose="030F0702030302020204" pitchFamily="66" charset="0"/>
                <a:ea typeface="Calibri" panose="020F0502020204030204" pitchFamily="34" charset="0"/>
                <a:cs typeface="Times New Roman" panose="02020603050405020304" pitchFamily="18" charset="0"/>
              </a:rPr>
              <a:t>rincipi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kuru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pamatā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5000"/>
              </a:lnSpc>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enerģijas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patēriņ</a:t>
            </a:r>
            <a:r>
              <a:rPr lang="lv-LV" sz="1500" dirty="0">
                <a:latin typeface="Comic Sans MS" panose="030F0702030302020204" pitchFamily="66" charset="0"/>
                <a:ea typeface="Calibri" panose="020F0502020204030204" pitchFamily="34" charset="0"/>
                <a:cs typeface="Times New Roman" panose="02020603050405020304" pitchFamily="18" charset="0"/>
              </a:rPr>
              <a:t>š</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izmantotie</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otrreizēji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pārstrādājamie</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materiāli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dažādu</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funkciju</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sadarbība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optimizēt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nevis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maksimizēt</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efektivitātes</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ziņā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marL="342900" lvl="0" indent="-342900">
              <a:lnSpc>
                <a:spcPct val="115000"/>
              </a:lnSpc>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izmantotajie</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materiāli</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un</a:t>
            </a:r>
          </a:p>
          <a:p>
            <a:pPr marL="342900" lvl="0" indent="-342900">
              <a:lnSpc>
                <a:spcPct val="115000"/>
              </a:lnSpc>
              <a:spcAft>
                <a:spcPts val="800"/>
              </a:spcAft>
              <a:buFont typeface="+mj-lt"/>
              <a:buAutoNum type="romanLcPeriod"/>
            </a:pP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koplietojam</a:t>
            </a:r>
            <a:r>
              <a:rPr lang="lv-LV" sz="1500" dirty="0">
                <a:effectLst/>
                <a:latin typeface="Comic Sans MS" panose="030F0702030302020204" pitchFamily="66" charset="0"/>
                <a:ea typeface="Calibri" panose="020F0502020204030204" pitchFamily="34" charset="0"/>
                <a:cs typeface="Times New Roman" panose="02020603050405020304" pitchFamily="18" charset="0"/>
              </a:rPr>
              <a:t>ā</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dirty="0" err="1">
                <a:effectLst/>
                <a:latin typeface="Comic Sans MS" panose="030F0702030302020204" pitchFamily="66" charset="0"/>
                <a:ea typeface="Calibri" panose="020F0502020204030204" pitchFamily="34" charset="0"/>
                <a:cs typeface="Times New Roman" panose="02020603050405020304" pitchFamily="18" charset="0"/>
              </a:rPr>
              <a:t>informācija</a:t>
            </a:r>
            <a:r>
              <a:rPr lang="en-GB" sz="1500" dirty="0">
                <a:effectLst/>
                <a:latin typeface="Comic Sans MS" panose="030F0702030302020204" pitchFamily="66" charset="0"/>
                <a:ea typeface="Calibri" panose="020F0502020204030204" pitchFamily="34" charset="0"/>
                <a:cs typeface="Times New Roman" panose="02020603050405020304" pitchFamily="18" charset="0"/>
              </a:rPr>
              <a:t>.</a:t>
            </a:r>
          </a:p>
          <a:p>
            <a:pPr algn="just">
              <a:lnSpc>
                <a:spcPct val="115000"/>
              </a:lnSpc>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Visi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šeit</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redzamie</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500" b="1"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piemēri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raksturoti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pamatojoties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uz</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šiem</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principiem</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Tomēr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neaizmirstiet</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ka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tā</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tikai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spēle</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šo</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prototipu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gradācijas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tikai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indikatīvas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Kas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tev</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jāpatur</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prātā</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Ka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visus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šos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jēdzienus</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iedvesmojuši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s</a:t>
            </a:r>
            <a:r>
              <a:rPr lang="lv-LV" sz="1500" b="1" dirty="0" err="1">
                <a:effectLst/>
                <a:latin typeface="Comic Sans MS" panose="030F0702030302020204" pitchFamily="66" charset="0"/>
                <a:ea typeface="Calibri" panose="020F0502020204030204" pitchFamily="34" charset="0"/>
                <a:cs typeface="Times New Roman" panose="02020603050405020304" pitchFamily="18" charset="0"/>
              </a:rPr>
              <a:t>kolēni</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pētnieki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zinātnieki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r>
              <a:rPr lang="lv-LV" sz="1500" b="1" dirty="0">
                <a:latin typeface="Comic Sans MS" panose="030F0702030302020204" pitchFamily="66" charset="0"/>
                <a:ea typeface="Calibri" panose="020F0502020204030204" pitchFamily="34" charset="0"/>
                <a:cs typeface="Times New Roman" panose="02020603050405020304" pitchFamily="18" charset="0"/>
              </a:rPr>
              <a:t>…..</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tādi</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kā</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500" b="1" dirty="0" err="1">
                <a:effectLst/>
                <a:latin typeface="Comic Sans MS" panose="030F0702030302020204" pitchFamily="66" charset="0"/>
                <a:ea typeface="Calibri" panose="020F0502020204030204" pitchFamily="34" charset="0"/>
                <a:cs typeface="Times New Roman" panose="02020603050405020304" pitchFamily="18" charset="0"/>
              </a:rPr>
              <a:t>tu</a:t>
            </a:r>
            <a:r>
              <a:rPr lang="en-GB" sz="1500" b="1"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15000"/>
              </a:lnSpc>
              <a:spcAft>
                <a:spcPts val="800"/>
              </a:spcAft>
            </a:pPr>
            <a:endParaRPr lang="en-GB" sz="1500" dirty="0">
              <a:effectLst/>
              <a:latin typeface="Comic Sans MS" panose="030F0702030302020204" pitchFamily="66"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A3B232A6-A59F-497E-AD0A-513452EBDD21}"/>
              </a:ext>
            </a:extLst>
          </p:cNvPr>
          <p:cNvSpPr txBox="1">
            <a:spLocks noChangeArrowheads="1"/>
          </p:cNvSpPr>
          <p:nvPr/>
        </p:nvSpPr>
        <p:spPr bwMode="auto">
          <a:xfrm>
            <a:off x="1803901" y="451942"/>
            <a:ext cx="3261307" cy="666813"/>
          </a:xfrm>
          <a:prstGeom prst="rect">
            <a:avLst/>
          </a:prstGeom>
          <a:noFill/>
          <a:ln w="9525">
            <a:noFill/>
            <a:miter lim="800000"/>
            <a:headEnd/>
            <a:tailEnd/>
          </a:ln>
        </p:spPr>
        <p:txBody>
          <a:bodyPr rot="0" vert="horz" wrap="square" lIns="91440" tIns="45720" rIns="91440" bIns="45720" anchor="t" anchorCtr="0">
            <a:noAutofit/>
          </a:bodyPr>
          <a:lstStyle/>
          <a:p>
            <a:pPr algn="ctr"/>
            <a:r>
              <a:rPr lang="en-GB" sz="2800" b="1" u="sng">
                <a:effectLst/>
                <a:latin typeface="Comic Sans MS" panose="030F0702030302020204" pitchFamily="66" charset="0"/>
                <a:ea typeface="Calibri" panose="020F0502020204030204" pitchFamily="34" charset="0"/>
                <a:cs typeface="Times New Roman" panose="02020603050405020304" pitchFamily="18" charset="0"/>
              </a:rPr>
              <a:t>KĀ SPĒLĒT?</a:t>
            </a:r>
            <a:endParaRPr lang="en-GB" sz="2800" u="sng"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endParaRPr lang="en-GB" sz="2800" u="sng"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9" name="Picture 8" descr="Shape, arrow  Description automatically generated with medium confidence">
            <a:extLst>
              <a:ext uri="{FF2B5EF4-FFF2-40B4-BE49-F238E27FC236}">
                <a16:creationId xmlns:a16="http://schemas.microsoft.com/office/drawing/2014/main" id="{CE8A612B-CDDF-45C6-9F98-170454748C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82398">
            <a:off x="3056564" y="2169973"/>
            <a:ext cx="733721" cy="733721"/>
          </a:xfrm>
          <a:prstGeom prst="rect">
            <a:avLst/>
          </a:prstGeom>
        </p:spPr>
      </p:pic>
      <p:pic>
        <p:nvPicPr>
          <p:cNvPr id="11" name="Picture 10" descr="A bird with a hat  Description automatically generated with low confidence">
            <a:extLst>
              <a:ext uri="{FF2B5EF4-FFF2-40B4-BE49-F238E27FC236}">
                <a16:creationId xmlns:a16="http://schemas.microsoft.com/office/drawing/2014/main" id="{3CF04C9E-9565-4953-95E3-C8B896ECD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5795" y="1163859"/>
            <a:ext cx="1768997" cy="1768997"/>
          </a:xfrm>
          <a:prstGeom prst="rect">
            <a:avLst/>
          </a:prstGeom>
        </p:spPr>
      </p:pic>
      <p:cxnSp>
        <p:nvCxnSpPr>
          <p:cNvPr id="19" name="Straight Connector 18">
            <a:extLst>
              <a:ext uri="{FF2B5EF4-FFF2-40B4-BE49-F238E27FC236}">
                <a16:creationId xmlns:a16="http://schemas.microsoft.com/office/drawing/2014/main" id="{10E747B1-03F2-452C-AC23-DB156DF60803}"/>
              </a:ext>
            </a:extLst>
          </p:cNvPr>
          <p:cNvCxnSpPr/>
          <p:nvPr/>
        </p:nvCxnSpPr>
        <p:spPr>
          <a:xfrm>
            <a:off x="2037537" y="937926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0428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srgbClr val="002060"/>
                </a:solidFill>
                <a:latin typeface="Lucida Calligraphy" panose="03010101010101010101" pitchFamily="66" charset="0"/>
              </a:rPr>
              <a:t>B2. </a:t>
            </a:r>
            <a:r>
              <a:rPr lang="en-US" sz="2400" b="1" dirty="0" err="1">
                <a:solidFill>
                  <a:srgbClr val="002060"/>
                </a:solidFill>
                <a:latin typeface="Lucida Calligraphy" panose="03010101010101010101" pitchFamily="66" charset="0"/>
              </a:rPr>
              <a:t>Morphobrick</a:t>
            </a:r>
            <a:r>
              <a:rPr lang="lv-LV" sz="2400" b="1" dirty="0">
                <a:solidFill>
                  <a:srgbClr val="002060"/>
                </a:solidFill>
                <a:latin typeface="Lucida Calligraphy" panose="03010101010101010101" pitchFamily="66" charset="0"/>
              </a:rPr>
              <a:t> (</a:t>
            </a:r>
            <a:r>
              <a:rPr lang="lv-LV" sz="2400" b="1" dirty="0" err="1">
                <a:solidFill>
                  <a:srgbClr val="002060"/>
                </a:solidFill>
                <a:latin typeface="Lucida Calligraphy" panose="03010101010101010101" pitchFamily="66" charset="0"/>
              </a:rPr>
              <a:t>Morfo</a:t>
            </a:r>
            <a:r>
              <a:rPr lang="lv-LV" sz="2400" b="1" dirty="0">
                <a:solidFill>
                  <a:srgbClr val="002060"/>
                </a:solidFill>
                <a:latin typeface="Lucida Calligraphy" panose="03010101010101010101" pitchFamily="66" charset="0"/>
              </a:rPr>
              <a:t> Ķieģelis)</a:t>
            </a:r>
            <a:endParaRPr kumimoji="0" lang="en-US" sz="2400" b="1" i="0" u="none" strike="noStrike" kern="1200" cap="none" spc="0" normalizeH="0" baseline="0" noProof="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11838" y="4867056"/>
            <a:ext cx="6356194"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MorphoBrick</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Mor</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f</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o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tauriņa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iedvesmota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būvmateriālu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koncepcija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reaģējot</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temperatūru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maina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tā</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krāsu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atstarojumu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To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konstrukcija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ļauj</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ēkām</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efektīvi</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regulēt</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temperatūru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absorbējot</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vai</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atstarojot</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saules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starojumu</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rada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Mor</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f</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o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tauriņa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spārniem</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atrastās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nanostruktūras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2661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452327"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4376" y="8522798"/>
              <a:ext cx="84960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1" y="7734695"/>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5/10</a:t>
              </a:r>
            </a:p>
          </p:txBody>
        </p:sp>
      </p:grpSp>
      <p:pic>
        <p:nvPicPr>
          <p:cNvPr id="21" name="Picture 20" descr="A blue and black butterfly  Description automatically generated with medium confidence">
            <a:extLst>
              <a:ext uri="{FF2B5EF4-FFF2-40B4-BE49-F238E27FC236}">
                <a16:creationId xmlns:a16="http://schemas.microsoft.com/office/drawing/2014/main" id="{05F2294D-4CC2-4E84-9480-A7BB6532DE7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83202"/>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0580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dirty="0">
                <a:solidFill>
                  <a:srgbClr val="002060"/>
                </a:solidFill>
                <a:latin typeface="Lucida Calligraphy" panose="03010101010101010101" pitchFamily="66" charset="0"/>
              </a:rPr>
              <a:t>B2. </a:t>
            </a:r>
            <a:r>
              <a:rPr lang="en-US" sz="2400" b="1" dirty="0" err="1">
                <a:solidFill>
                  <a:srgbClr val="002060"/>
                </a:solidFill>
                <a:latin typeface="Lucida Calligraphy" panose="03010101010101010101" pitchFamily="66" charset="0"/>
              </a:rPr>
              <a:t>Morphobrick</a:t>
            </a:r>
            <a:r>
              <a:rPr lang="en-US" sz="2400" b="1" dirty="0">
                <a:solidFill>
                  <a:srgbClr val="002060"/>
                </a:solidFill>
                <a:latin typeface="Lucida Calligraphy" panose="03010101010101010101" pitchFamily="66" charset="0"/>
              </a:rPr>
              <a:t> </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r>
              <a:rPr kumimoji="0" lang="lv-LV"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Prototips</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161635"/>
            <a:ext cx="6003407" cy="233916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MorphoBrick</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ata</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Jaunatnes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izaina</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zaicinājums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Diagram  Description automatically generated">
            <a:extLst>
              <a:ext uri="{FF2B5EF4-FFF2-40B4-BE49-F238E27FC236}">
                <a16:creationId xmlns:a16="http://schemas.microsoft.com/office/drawing/2014/main" id="{42F89F9C-C26E-45A3-8465-D7D720818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12338"/>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EF5E7E5F-B346-4A0A-B8BF-7E07CCBD42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24934"/>
            <a:ext cx="1080000" cy="1080000"/>
          </a:xfrm>
          <a:prstGeom prst="rect">
            <a:avLst/>
          </a:prstGeom>
        </p:spPr>
      </p:pic>
      <p:sp>
        <p:nvSpPr>
          <p:cNvPr id="9" name="TextBox 8">
            <a:extLst>
              <a:ext uri="{FF2B5EF4-FFF2-40B4-BE49-F238E27FC236}">
                <a16:creationId xmlns:a16="http://schemas.microsoft.com/office/drawing/2014/main" id="{2D11F713-E162-4BCF-B99E-4546C49B337C}"/>
              </a:ext>
            </a:extLst>
          </p:cNvPr>
          <p:cNvSpPr txBox="1"/>
          <p:nvPr/>
        </p:nvSpPr>
        <p:spPr>
          <a:xfrm>
            <a:off x="2354390" y="7547431"/>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34159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C2.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Augsnes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lang="lv-LV" sz="2400" b="1" dirty="0">
                <a:solidFill>
                  <a:srgbClr val="C00000"/>
                </a:solidFill>
                <a:latin typeface="Lucida Calligraphy" panose="03010101010101010101" pitchFamily="66" charset="0"/>
              </a:rPr>
              <a:t>Erozija no Dabas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5777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SSE</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Soil</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Erosion</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by</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Nature)</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komanda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strādāja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pie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izstrādātu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veidu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cīnīties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augsnes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erozijas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problēmām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Viņu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konceptu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ja</a:t>
            </a:r>
            <a:r>
              <a:rPr lang="lv-LV" sz="1500" dirty="0">
                <a:solidFill>
                  <a:prstClr val="black"/>
                </a:solidFill>
                <a:latin typeface="Comic Sans MS" panose="030F0702030302020204" pitchFamily="66" charset="0"/>
              </a:rPr>
              <a:t> Zivju Dzenīšu dzimtas putnu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trešais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plakstiņš</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aizsargājošs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ievelkams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slānis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aizsedz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putna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acis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kamēr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nirst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ierīce</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tīkla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struktūra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nosedz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augsni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kamēr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applūdusi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nodrošinot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neietekmēs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augšanu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nebojās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ekosistēmu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38844" y="7141689"/>
                <a:ext cx="98245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66195"/>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izācija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5515" y="7060158"/>
              <a:ext cx="83302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21" name="Picture 20" descr="A picture containing bird, kingfisher, sitting, perched  Description automatically generated">
            <a:extLst>
              <a:ext uri="{FF2B5EF4-FFF2-40B4-BE49-F238E27FC236}">
                <a16:creationId xmlns:a16="http://schemas.microsoft.com/office/drawing/2014/main" id="{564782F5-5D24-4915-BB0E-33DF1E784EF8}"/>
              </a:ext>
            </a:extLst>
          </p:cNvPr>
          <p:cNvPicPr>
            <a:picLocks noChangeAspect="1"/>
          </p:cNvPicPr>
          <p:nvPr/>
        </p:nvPicPr>
        <p:blipFill>
          <a:blip r:embed="rId15">
            <a:extLst>
              <a:ext uri="{BEBA8EAE-BF5A-486C-A8C5-ECC9F3942E4B}">
                <a14:imgProps xmlns:a14="http://schemas.microsoft.com/office/drawing/2010/main">
                  <a14:imgLayer r:embed="rId1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572173" y="133023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005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C2.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Augsnes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lang="lv-LV" sz="2400" b="1" dirty="0">
                <a:solidFill>
                  <a:srgbClr val="C00000"/>
                </a:solidFill>
                <a:latin typeface="Lucida Calligraphy" panose="03010101010101010101" pitchFamily="66" charset="0"/>
              </a:rPr>
              <a:t>Erozija no Dabas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r>
              <a:rPr lang="lv-LV" sz="2400" b="1" dirty="0">
                <a:solidFill>
                  <a:srgbClr val="C00000"/>
                </a:solidFill>
                <a:latin typeface="Lucida Calligraphy" panose="03010101010101010101" pitchFamily="66" charset="0"/>
              </a:rPr>
              <a:t>Prototips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9218" y="542867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err="1">
                <a:solidFill>
                  <a:prstClr val="black"/>
                </a:solidFill>
                <a:latin typeface="Comic Sans MS" panose="030F0702030302020204" pitchFamily="66" charset="0"/>
              </a:rPr>
              <a:t>Soil</a:t>
            </a:r>
            <a:r>
              <a:rPr lang="lv-LV" sz="1700" dirty="0">
                <a:solidFill>
                  <a:prstClr val="black"/>
                </a:solidFill>
                <a:latin typeface="Comic Sans MS" panose="030F0702030302020204" pitchFamily="66" charset="0"/>
              </a:rPr>
              <a:t> </a:t>
            </a:r>
            <a:r>
              <a:rPr lang="lv-LV" sz="1700" dirty="0" err="1">
                <a:solidFill>
                  <a:prstClr val="black"/>
                </a:solidFill>
                <a:latin typeface="Comic Sans MS" panose="030F0702030302020204" pitchFamily="66" charset="0"/>
              </a:rPr>
              <a:t>Erosion</a:t>
            </a:r>
            <a:r>
              <a:rPr lang="lv-LV" sz="1700" dirty="0">
                <a:solidFill>
                  <a:prstClr val="black"/>
                </a:solidFill>
                <a:latin typeface="Comic Sans MS" panose="030F0702030302020204" pitchFamily="66" charset="0"/>
              </a:rPr>
              <a:t> </a:t>
            </a:r>
            <a:r>
              <a:rPr lang="lv-LV" sz="1700" dirty="0" err="1">
                <a:solidFill>
                  <a:prstClr val="black"/>
                </a:solidFill>
                <a:latin typeface="Comic Sans MS" panose="030F0702030302020204" pitchFamily="66" charset="0"/>
              </a:rPr>
              <a:t>by</a:t>
            </a:r>
            <a:r>
              <a:rPr lang="lv-LV" sz="1700" dirty="0">
                <a:solidFill>
                  <a:prstClr val="black"/>
                </a:solidFill>
                <a:latin typeface="Comic Sans MS" panose="030F0702030302020204" pitchFamily="66" charset="0"/>
              </a:rPr>
              <a:t> Nature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9.</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15.</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emes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Ķīna</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bāla Dizaina Izaicinājums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Palaišanas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2018</a:t>
            </a:r>
            <a:r>
              <a:rPr dirty="0">
                <a:solidFill>
                  <a:schemeClr val="tx1"/>
                </a:solidFill>
                <a:latin typeface="Comic Sans MS" panose="030F0702030302020204" pitchFamily="66" charset="0"/>
              </a:rPr>
              <a:t>., 2019.</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a:extLst>
              <a:ext uri="{FF2B5EF4-FFF2-40B4-BE49-F238E27FC236}">
                <a16:creationId xmlns:a16="http://schemas.microsoft.com/office/drawing/2014/main" id="{E437F789-32E3-4015-B7FF-C6B138DA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2341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7BDBD808-53B8-480E-AA8F-D0778660D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4675" y="7483356"/>
            <a:ext cx="1080000" cy="1080000"/>
          </a:xfrm>
          <a:prstGeom prst="rect">
            <a:avLst/>
          </a:prstGeom>
        </p:spPr>
      </p:pic>
      <p:sp>
        <p:nvSpPr>
          <p:cNvPr id="9" name="TextBox 8">
            <a:extLst>
              <a:ext uri="{FF2B5EF4-FFF2-40B4-BE49-F238E27FC236}">
                <a16:creationId xmlns:a16="http://schemas.microsoft.com/office/drawing/2014/main" id="{DCD404EB-3975-4C5C-8345-59BBC990D08F}"/>
              </a:ext>
            </a:extLst>
          </p:cNvPr>
          <p:cNvSpPr txBox="1"/>
          <p:nvPr/>
        </p:nvSpPr>
        <p:spPr>
          <a:xfrm>
            <a:off x="4629377" y="7206357"/>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769750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D2.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Fala</a:t>
            </a:r>
            <a:r>
              <a:rPr kumimoji="0" lang="lv-LV"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ngas</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Izolācija</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02066" y="4931491"/>
            <a:ext cx="6003407" cy="2296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Izolācijas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režģis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esošo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ārsienām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pasīvi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samazinātu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iekšējo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temperatūru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err="1">
                <a:solidFill>
                  <a:prstClr val="black"/>
                </a:solidFill>
                <a:latin typeface="Comic Sans MS" panose="030F0702030302020204" pitchFamily="66" charset="0"/>
              </a:rPr>
              <a:t>Falangs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paredzēts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izmantošanai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pilsētas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piekrastes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reģionos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a:t>
            </a:r>
            <a:r>
              <a:rPr lang="lv-LV" sz="1500" dirty="0">
                <a:solidFill>
                  <a:prstClr val="black"/>
                </a:solidFill>
                <a:latin typeface="Comic Sans MS" panose="030F0702030302020204" pitchFamily="66" charset="0"/>
              </a:rPr>
              <a:t>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paneļu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var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uzcelt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sienām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kļūst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karstas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tiešu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saules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staru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dēļ</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Falan</a:t>
            </a:r>
            <a:r>
              <a:rPr kumimoji="0" lang="lv-LV"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gs</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palīdz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vēsināt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sienas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iekštelpu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temperatūra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būtu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vēsa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mērena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7052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377648" y="7059602"/>
              <a:ext cx="95440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48554" y="7797924"/>
              <a:ext cx="81802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390409" y="8520614"/>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61587"/>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44297" y="7776404"/>
              <a:ext cx="82301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āzija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group of trees in a forest  Description automatically generated with low confidence">
            <a:extLst>
              <a:ext uri="{FF2B5EF4-FFF2-40B4-BE49-F238E27FC236}">
                <a16:creationId xmlns:a16="http://schemas.microsoft.com/office/drawing/2014/main" id="{5921E2B4-49ED-470C-95A3-E1DE6B8251D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4392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3392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D2.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Fala</a:t>
            </a:r>
            <a:r>
              <a:rPr kumimoji="0" lang="lv-LV"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ngas</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Izolācija</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r>
              <a:rPr lang="lv-LV" sz="2400" b="1" dirty="0">
                <a:solidFill>
                  <a:prstClr val="black"/>
                </a:solidFill>
                <a:latin typeface="Lucida Calligraphy" panose="03010101010101010101" pitchFamily="66" charset="0"/>
              </a:rPr>
              <a:t>P</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543460"/>
            <a:ext cx="6003407" cy="339805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Falangas Izolācija</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9.</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K</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opienas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a:t>
            </a:r>
            <a:r>
              <a:rPr kumimoji="0" lang="lv-LV"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bālā Dizaina Izaicinājums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Palaišanas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text, computer  Description automatically generated">
            <a:extLst>
              <a:ext uri="{FF2B5EF4-FFF2-40B4-BE49-F238E27FC236}">
                <a16:creationId xmlns:a16="http://schemas.microsoft.com/office/drawing/2014/main" id="{AC69F586-17E8-4D16-8134-3A7040DCA9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66031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EA335CCB-1C52-47D3-884B-E6AD2BBFFA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2494" y="7998459"/>
            <a:ext cx="1080000" cy="1080000"/>
          </a:xfrm>
          <a:prstGeom prst="rect">
            <a:avLst/>
          </a:prstGeom>
        </p:spPr>
      </p:pic>
      <p:sp>
        <p:nvSpPr>
          <p:cNvPr id="9" name="TextBox 8">
            <a:extLst>
              <a:ext uri="{FF2B5EF4-FFF2-40B4-BE49-F238E27FC236}">
                <a16:creationId xmlns:a16="http://schemas.microsoft.com/office/drawing/2014/main" id="{AC01AA00-241B-428A-874B-D2BC7318E06B}"/>
              </a:ext>
            </a:extLst>
          </p:cNvPr>
          <p:cNvSpPr txBox="1"/>
          <p:nvPr/>
        </p:nvSpPr>
        <p:spPr>
          <a:xfrm>
            <a:off x="4605962" y="7723015"/>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411530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E2.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Sl</a:t>
            </a:r>
            <a:r>
              <a:rPr kumimoji="0" lang="lv-LV"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ant</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(Slīps)</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53568"/>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Slant</a:t>
            </a:r>
            <a:r>
              <a:rPr dirty="0"/>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lietotne</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kas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atdarina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to,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skudras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savstarpēji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sazinās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vienu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otru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gan</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kā viņas i</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zmanto</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feromonu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t</a:t>
            </a:r>
            <a:r>
              <a:rPr lang="lv-LV" sz="1600" dirty="0">
                <a:solidFill>
                  <a:srgbClr val="002060"/>
                </a:solidFill>
                <a:latin typeface="Comic Sans MS" panose="030F0702030302020204" pitchFamily="66" charset="0"/>
              </a:rPr>
              <a:t>akas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Šīs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lietotnes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mērķis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samazināt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pārtikas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izšķērdēšanu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izveidojot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platformu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kur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lietotāji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var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ietekmēt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viens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otra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lēmumus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attiecībā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uz</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pārtikas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kvalitāti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atrašanās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vietu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1012153" y="7085142"/>
                <a:ext cx="100934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2/10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364923" y="8520614"/>
              <a:ext cx="10187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10/10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41540" y="7721653"/>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1/10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1313" y="8510162"/>
              <a:ext cx="11493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āzija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08175" y="7060158"/>
              <a:ext cx="93766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outdoor object, honeycomb  Description automatically generated">
            <a:extLst>
              <a:ext uri="{FF2B5EF4-FFF2-40B4-BE49-F238E27FC236}">
                <a16:creationId xmlns:a16="http://schemas.microsoft.com/office/drawing/2014/main" id="{350DEC5C-FF7F-4884-B399-41647C3890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638" y="143507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8206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E2.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Sl</a:t>
            </a:r>
            <a:r>
              <a:rPr kumimoji="0" lang="lv-LV"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ant</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a:t>
            </a:r>
            <a:r>
              <a:rPr lang="lv-LV" sz="2400" b="1" dirty="0">
                <a:solidFill>
                  <a:prstClr val="black"/>
                </a:solidFill>
                <a:latin typeface="Lucida Calligraphy" panose="03010101010101010101" pitchFamily="66" charset="0"/>
              </a:rPr>
              <a:t>P</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rotokols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276850"/>
            <a:ext cx="6003407" cy="35369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Projekta nosaukums:</a:t>
            </a:r>
            <a:r>
              <a:rPr lang="lv-LV" dirty="0"/>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Slant</a:t>
            </a:r>
            <a:endPar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2.</a:t>
            </a:r>
            <a:r>
              <a:rPr lang="lv-LV" dirty="0"/>
              <a:t> </a:t>
            </a:r>
            <a:r>
              <a:rPr lang="lv-LV" sz="1700" dirty="0">
                <a:solidFill>
                  <a:prstClr val="black"/>
                </a:solidFill>
                <a:latin typeface="Comic Sans MS" panose="030F0702030302020204" pitchFamily="66" charset="0"/>
              </a:rPr>
              <a:t>Bez</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Bada, </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Ilgtspējīgas </a:t>
            </a:r>
            <a:r>
              <a:rPr lang="lv-LV" sz="1700" dirty="0">
                <a:solidFill>
                  <a:prstClr val="black"/>
                </a:solidFill>
                <a:latin typeface="Comic Sans MS" panose="030F0702030302020204" pitchFamily="66" charset="0"/>
              </a:rPr>
              <a:t>P</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ilsētas un </a:t>
            </a:r>
            <a:r>
              <a:rPr lang="lv-LV" sz="1700" dirty="0">
                <a:solidFill>
                  <a:prstClr val="black"/>
                </a:solidFill>
                <a:latin typeface="Comic Sans MS" panose="030F0702030302020204" pitchFamily="66" charset="0"/>
              </a:rPr>
              <a:t>K</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opienas, </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Atbildīgais </a:t>
            </a:r>
            <a:r>
              <a:rPr lang="lv-LV" sz="1700" dirty="0">
                <a:solidFill>
                  <a:prstClr val="black"/>
                </a:solidFill>
                <a:latin typeface="Comic Sans MS" panose="030F0702030302020204" pitchFamily="66" charset="0"/>
              </a:rPr>
              <a:t>P</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atēriņš un </a:t>
            </a:r>
            <a:r>
              <a:rPr lang="lv-LV" sz="1700" dirty="0">
                <a:solidFill>
                  <a:prstClr val="black"/>
                </a:solidFill>
                <a:latin typeface="Comic Sans MS" panose="030F0702030302020204" pitchFamily="66" charset="0"/>
              </a:rPr>
              <a:t>R</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ažošana, </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Klimata </a:t>
            </a:r>
            <a:r>
              <a:rPr lang="lv-LV" sz="1700" dirty="0">
                <a:solidFill>
                  <a:prstClr val="black"/>
                </a:solidFill>
                <a:latin typeface="Comic Sans MS" panose="030F0702030302020204" pitchFamily="66" charset="0"/>
              </a:rPr>
              <a:t>Darbības</a:t>
            </a:r>
            <a:endPar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Atrašanās vietas:</a:t>
            </a:r>
            <a:r>
              <a:rPr lang="lv-LV" dirty="0"/>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Čīle</a:t>
            </a:r>
          </a:p>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Programmas:</a:t>
            </a:r>
            <a:r>
              <a:rPr lang="lv-LV" dirty="0"/>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Globālā Dizaina Izaicinājums,</a:t>
            </a:r>
          </a:p>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Palaišanas Bloks</a:t>
            </a:r>
          </a:p>
          <a:p>
            <a:pPr marL="0" marR="0" lvl="0" indent="0" defTabSz="457200" rtl="0" eaLnBrk="1" fontAlgn="base" latinLnBrk="0" hangingPunct="1">
              <a:lnSpc>
                <a:spcPct val="150000"/>
              </a:lnSpc>
              <a:spcBef>
                <a:spcPts val="0"/>
              </a:spcBef>
              <a:spcAft>
                <a:spcPts val="0"/>
              </a:spcAft>
              <a:buClrTx/>
              <a:buSzTx/>
              <a:buFontTx/>
              <a:buNone/>
              <a:tabLst/>
              <a:defRPr/>
            </a:pP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Gads:</a:t>
            </a:r>
            <a:r>
              <a:rPr lang="lv-LV" dirty="0"/>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2017. gads</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text, food, fruit, container  Description automatically generated">
            <a:extLst>
              <a:ext uri="{FF2B5EF4-FFF2-40B4-BE49-F238E27FC236}">
                <a16:creationId xmlns:a16="http://schemas.microsoft.com/office/drawing/2014/main" id="{B6906CC0-24FE-40E4-90AB-FCC55BF3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2822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6B7B4088-4F05-4723-A4A2-4414349F0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7626506"/>
            <a:ext cx="1080000" cy="1080000"/>
          </a:xfrm>
          <a:prstGeom prst="rect">
            <a:avLst/>
          </a:prstGeom>
        </p:spPr>
      </p:pic>
      <p:sp>
        <p:nvSpPr>
          <p:cNvPr id="9" name="TextBox 8">
            <a:extLst>
              <a:ext uri="{FF2B5EF4-FFF2-40B4-BE49-F238E27FC236}">
                <a16:creationId xmlns:a16="http://schemas.microsoft.com/office/drawing/2014/main" id="{65233BF3-777A-49BD-B7B5-0F464A3082C4}"/>
              </a:ext>
            </a:extLst>
          </p:cNvPr>
          <p:cNvSpPr txBox="1"/>
          <p:nvPr/>
        </p:nvSpPr>
        <p:spPr>
          <a:xfrm>
            <a:off x="4503208" y="7350844"/>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14398110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srgbClr val="7030A0"/>
                </a:solidFill>
                <a:effectLst/>
                <a:uLnTx/>
                <a:uFillTx/>
                <a:latin typeface="Lucida Calligraphy" panose="03010101010101010101" pitchFamily="66" charset="0"/>
                <a:ea typeface="+mn-ea"/>
                <a:cs typeface="+mn-cs"/>
              </a:rPr>
              <a:t>F2. Hexagro</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4176" y="4994680"/>
            <a:ext cx="6356194" cy="22844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Hexagro</a:t>
            </a:r>
            <a:r>
              <a:rPr lang="lv-LV" sz="1500" b="1" dirty="0">
                <a:solidFill>
                  <a:prstClr val="black"/>
                </a:solidFill>
                <a:latin typeface="Comic Sans MS" panose="030F0702030302020204" pitchFamily="66" charset="0"/>
              </a:rPr>
              <a:t> </a:t>
            </a:r>
            <a:r>
              <a:rPr lang="lv-LV" sz="1500" dirty="0">
                <a:solidFill>
                  <a:prstClr val="black"/>
                </a:solidFill>
                <a:latin typeface="Comic Sans MS" panose="030F0702030302020204" pitchFamily="66" charset="0"/>
              </a:rPr>
              <a:t>komanda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izveidojusi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neauglīgu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audzēšanas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dod</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cilvēkiem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iespēju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izaudzēt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veselīgu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pārtiku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atstājot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maz</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pēdas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nospieduma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Hidroponiskās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bieži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sintētiskos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materiālus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mēdz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darboties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slēgtas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Salīdzinājumam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Hexagro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izgatavots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atkārtoti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pārstrādājamiem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bioloģiski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noārdāmiem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materiāliem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tam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unikāla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sešstūraina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forma, ko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iedvesmojuši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dabā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atrodamie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ģeometriskie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modeļi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405335" y="7031739"/>
            <a:ext cx="3091102" cy="684000"/>
            <a:chOff x="391355" y="6910614"/>
            <a:chExt cx="3091102"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085143"/>
                <a:ext cx="100886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73593" y="7059602"/>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5/10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765745"/>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0014" y="7772033"/>
              <a:ext cx="9171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1317" cy="781272"/>
            <a:chOff x="3470923" y="8368364"/>
            <a:chExt cx="2971317" cy="781272"/>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1317" cy="781272"/>
              <a:chOff x="3470923" y="8368364"/>
              <a:chExt cx="2971317" cy="781272"/>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1317" cy="781272"/>
                <a:chOff x="3470923" y="8836194"/>
                <a:chExt cx="2569706" cy="781272"/>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7397" y="8974780"/>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prstClr val="black">
                        <a:lumMod val="50000"/>
                        <a:lumOff val="50000"/>
                      </a:prstClr>
                    </a:solidFill>
                    <a:effectLst/>
                    <a:uLnTx/>
                    <a:uFillTx/>
                    <a:latin typeface="Lucida Calligraphy" panose="03010101010101010101" pitchFamily="66" charset="0"/>
                    <a:ea typeface="+mn-ea"/>
                    <a:cs typeface="+mn-cs"/>
                  </a:rPr>
                  <a:t>Informācija</a:t>
                </a:r>
                <a:endParaRPr kumimoji="0" lang="en-US" sz="1400" b="0" i="0" u="none" strike="noStrike" kern="1200" cap="none" spc="0" normalizeH="0" baseline="0" dirty="0">
                  <a:ln>
                    <a:noFill/>
                  </a:ln>
                  <a:solidFill>
                    <a:prstClr val="black">
                      <a:lumMod val="50000"/>
                      <a:lumOff val="50000"/>
                    </a:prstClr>
                  </a:solidFill>
                  <a:effectLst/>
                  <a:uLnTx/>
                  <a:uFillTx/>
                  <a:latin typeface="Lucida Calligraphy" panose="03010101010101010101" pitchFamily="66" charset="0"/>
                  <a:ea typeface="+mn-ea"/>
                  <a:cs typeface="+mn-cs"/>
                </a:endParaRP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17323" y="8513456"/>
              <a:ext cx="9171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79299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59226"/>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478860"/>
            <a:ext cx="2984258" cy="720000"/>
            <a:chOff x="391355" y="8346977"/>
            <a:chExt cx="298425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23993" y="8498502"/>
              <a:ext cx="95162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7064185"/>
            <a:ext cx="2940705" cy="642686"/>
            <a:chOff x="3496437" y="7064185"/>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7064185"/>
              <a:ext cx="2940705" cy="642686"/>
              <a:chOff x="3496437" y="7064185"/>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7064185"/>
                <a:ext cx="2940705" cy="642686"/>
                <a:chOff x="3496438" y="7532015"/>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532015"/>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557986"/>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71933"/>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431188" y="7154581"/>
              <a:ext cx="9171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group of bees on a honeycomb  Description automatically generated with low confidence">
            <a:extLst>
              <a:ext uri="{FF2B5EF4-FFF2-40B4-BE49-F238E27FC236}">
                <a16:creationId xmlns:a16="http://schemas.microsoft.com/office/drawing/2014/main" id="{F6193A2E-1097-4E6D-B805-2376D7A5C1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92544"/>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91557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F2. </a:t>
            </a:r>
            <a:r>
              <a:rPr kumimoji="0" lang="en-US" sz="2400" b="1" i="0" u="none" strike="noStrike" kern="1200" cap="none" spc="0" normalizeH="0" baseline="0" dirty="0" err="1">
                <a:ln>
                  <a:noFill/>
                </a:ln>
                <a:solidFill>
                  <a:srgbClr val="7030A0"/>
                </a:solidFill>
                <a:effectLst/>
                <a:uLnTx/>
                <a:uFillTx/>
                <a:latin typeface="Lucida Calligraphy" panose="03010101010101010101" pitchFamily="66" charset="0"/>
                <a:ea typeface="+mn-ea"/>
                <a:cs typeface="+mn-cs"/>
              </a:rPr>
              <a:t>Hexagro</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 (</a:t>
            </a:r>
            <a:r>
              <a:rPr lang="lv-LV" sz="2400" b="1" dirty="0">
                <a:solidFill>
                  <a:srgbClr val="7030A0"/>
                </a:solidFill>
                <a:latin typeface="Lucida Calligraphy" panose="03010101010101010101" pitchFamily="66" charset="0"/>
              </a:rPr>
              <a:t>Prototips</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8040" y="4837588"/>
            <a:ext cx="6356194" cy="46548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Hexagro</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2.</a:t>
            </a:r>
            <a:r>
              <a:rPr dirty="0"/>
              <a:t> </a:t>
            </a:r>
            <a:r>
              <a:rPr lang="lv-LV" sz="1700" dirty="0">
                <a:solidFill>
                  <a:prstClr val="black"/>
                </a:solidFill>
                <a:latin typeface="Comic Sans MS" panose="030F0702030302020204" pitchFamily="66" charset="0"/>
              </a:rPr>
              <a:t>Bez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Bada,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8.</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Pienācīga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odarbinātība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E</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konomiskā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zaugsme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K</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opienas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Kolumbija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Kostarika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Itālija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ālā</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Palaišanas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2016</a:t>
            </a:r>
            <a:r>
              <a:rPr dirty="0">
                <a:solidFill>
                  <a:schemeClr val="tx1"/>
                </a:solidFill>
                <a:latin typeface="Comic Sans MS" panose="030F0702030302020204" pitchFamily="66" charset="0"/>
              </a:rPr>
              <a:t>. gads</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table, indoor, plate, dining table  Description automatically generated">
            <a:extLst>
              <a:ext uri="{FF2B5EF4-FFF2-40B4-BE49-F238E27FC236}">
                <a16:creationId xmlns:a16="http://schemas.microsoft.com/office/drawing/2014/main" id="{FFB8085A-814A-4AC7-AFF8-FC7B86C8C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4815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18D1510A-8B15-4F65-AFF6-DB29F5EA9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0590" y="8135403"/>
            <a:ext cx="1080000" cy="1080000"/>
          </a:xfrm>
          <a:prstGeom prst="rect">
            <a:avLst/>
          </a:prstGeom>
        </p:spPr>
      </p:pic>
      <p:sp>
        <p:nvSpPr>
          <p:cNvPr id="9" name="TextBox 8">
            <a:extLst>
              <a:ext uri="{FF2B5EF4-FFF2-40B4-BE49-F238E27FC236}">
                <a16:creationId xmlns:a16="http://schemas.microsoft.com/office/drawing/2014/main" id="{761238B4-8A37-497A-A67A-66AEC98718B3}"/>
              </a:ext>
            </a:extLst>
          </p:cNvPr>
          <p:cNvSpPr txBox="1"/>
          <p:nvPr/>
        </p:nvSpPr>
        <p:spPr>
          <a:xfrm>
            <a:off x="4574058" y="7810046"/>
            <a:ext cx="2233064" cy="276999"/>
          </a:xfrm>
          <a:prstGeom prst="rect">
            <a:avLst/>
          </a:prstGeom>
          <a:noFill/>
        </p:spPr>
        <p:txBody>
          <a:bodyPr wrap="square">
            <a:spAutoFit/>
          </a:bodyPr>
          <a:lstStyle/>
          <a:p>
            <a:pPr algn="ctr"/>
            <a:r>
              <a:rPr lang="en-US" sz="1200" i="1" dirty="0" err="1">
                <a:solidFill>
                  <a:schemeClr val="bg1"/>
                </a:solidFill>
                <a:latin typeface="Comic Sans MS" panose="030F0702030302020204" pitchFamily="66" charset="0"/>
              </a:rPr>
              <a:t>Uzziniet</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vairāk</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25403050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A478C58-3D44-4BB3-8856-2BB1826F6BF5}"/>
              </a:ext>
            </a:extLst>
          </p:cNvPr>
          <p:cNvSpPr/>
          <p:nvPr/>
        </p:nvSpPr>
        <p:spPr>
          <a:xfrm>
            <a:off x="245328" y="223025"/>
            <a:ext cx="6356194" cy="9456234"/>
          </a:xfrm>
          <a:prstGeom prst="roundRect">
            <a:avLst/>
          </a:prstGeom>
          <a:solidFill>
            <a:schemeClr val="bg1">
              <a:alpha val="86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10" name="TextBox 9">
            <a:extLst>
              <a:ext uri="{FF2B5EF4-FFF2-40B4-BE49-F238E27FC236}">
                <a16:creationId xmlns:a16="http://schemas.microsoft.com/office/drawing/2014/main" id="{4C9FA294-0EFA-4A73-BA5B-3A68702AB6E1}"/>
              </a:ext>
            </a:extLst>
          </p:cNvPr>
          <p:cNvSpPr txBox="1"/>
          <p:nvPr/>
        </p:nvSpPr>
        <p:spPr>
          <a:xfrm>
            <a:off x="128588" y="-100014"/>
            <a:ext cx="6484084" cy="10864513"/>
          </a:xfrm>
          <a:prstGeom prst="rect">
            <a:avLst/>
          </a:prstGeom>
          <a:noFill/>
        </p:spPr>
        <p:txBody>
          <a:bodyPr wrap="square">
            <a:spAutoFit/>
          </a:bodyPr>
          <a:lstStyle/>
          <a:p>
            <a:pPr algn="ctr">
              <a:spcAft>
                <a:spcPts val="800"/>
              </a:spcAft>
            </a:pP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450" b="1" u="sng"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lv-LV" sz="1450" b="1" u="sng" dirty="0">
                <a:effectLst/>
                <a:latin typeface="Comic Sans MS" panose="030F0702030302020204" pitchFamily="66" charset="0"/>
                <a:ea typeface="Calibri" panose="020F0502020204030204" pitchFamily="34" charset="0"/>
                <a:cs typeface="Times New Roman" panose="02020603050405020304" pitchFamily="18" charset="0"/>
              </a:rPr>
              <a:t> kāršu</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spēles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noteikumi</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(1 – 4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spēlētāji</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Spēles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mērķis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Esi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pirmais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r>
              <a:rPr lang="lv-LV" sz="1450" dirty="0">
                <a:latin typeface="Comic Sans MS" panose="030F0702030302020204" pitchFamily="66" charset="0"/>
                <a:ea typeface="Calibri" panose="020F0502020204030204" pitchFamily="34" charset="0"/>
                <a:cs typeface="Times New Roman" panose="02020603050405020304" pitchFamily="18" charset="0"/>
              </a:rPr>
              <a:t> kas tika pie visām kārtīm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Jaukšana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latin typeface="Comic Sans MS" panose="030F0702030302020204" pitchFamily="66" charset="0"/>
                <a:ea typeface="Calibri" panose="020F0502020204030204" pitchFamily="34" charset="0"/>
                <a:cs typeface="Times New Roman" panose="02020603050405020304" pitchFamily="18" charset="0"/>
              </a:rPr>
              <a:t>Sajauciet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piešķiriet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katram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vienādu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kāršu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skaitu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Visas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atlikušās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kartītes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tiek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noņemtas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Neskaties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vai</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nekrāpj</a:t>
            </a:r>
            <a:r>
              <a:rPr lang="lv-LV" sz="1450" b="1" dirty="0">
                <a:effectLst/>
                <a:latin typeface="Comic Sans MS" panose="030F0702030302020204" pitchFamily="66" charset="0"/>
                <a:ea typeface="Calibri" panose="020F0502020204030204" pitchFamily="34" charset="0"/>
                <a:cs typeface="Times New Roman" panose="02020603050405020304" pitchFamily="18" charset="0"/>
              </a:rPr>
              <a:t>aties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Spēlētājiem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visas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jāglabā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kaudzē</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neredzot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kas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viņiem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tikai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tad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jāskatās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augšējo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Sta</a:t>
            </a:r>
            <a:r>
              <a:rPr lang="lv-LV" sz="1450" b="1" dirty="0" err="1">
                <a:effectLst/>
                <a:latin typeface="Comic Sans MS" panose="030F0702030302020204" pitchFamily="66" charset="0"/>
                <a:ea typeface="Calibri" panose="020F0502020204030204" pitchFamily="34" charset="0"/>
                <a:cs typeface="Times New Roman" panose="02020603050405020304" pitchFamily="18" charset="0"/>
              </a:rPr>
              <a:t>rts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Pirmais 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(pa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kreisi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kurš</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dalīja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sāk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nolasot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statiku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lv-LV" sz="1450" dirty="0">
                <a:latin typeface="Comic Sans MS" panose="030F0702030302020204" pitchFamily="66" charset="0"/>
                <a:ea typeface="Calibri" panose="020F0502020204030204" pitchFamily="34" charset="0"/>
                <a:cs typeface="Times New Roman" panose="02020603050405020304" pitchFamily="18" charset="0"/>
              </a:rPr>
              <a:t> (ņemot no kaudzītes augšas)</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Īpašas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lv-LV" sz="1450" dirty="0">
                <a:latin typeface="Comic Sans MS" panose="030F0702030302020204" pitchFamily="66" charset="0"/>
                <a:cs typeface="Times New Roman" panose="02020603050405020304" pitchFamily="18" charset="0"/>
              </a:rPr>
              <a:t>K</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ur</a:t>
            </a:r>
            <a:r>
              <a:rPr lang="lv-LV" sz="1450" dirty="0" err="1">
                <a:effectLst/>
                <a:latin typeface="Comic Sans MS" panose="030F0702030302020204" pitchFamily="66" charset="0"/>
                <a:ea typeface="Calibri" panose="020F0502020204030204" pitchFamily="34" charset="0"/>
                <a:cs typeface="Times New Roman" panose="02020603050405020304" pitchFamily="18" charset="0"/>
              </a:rPr>
              <a:t>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sarkanā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saņem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2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katra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kamēr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dzelteno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saņem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1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katra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Augstākās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b="1" dirty="0">
                <a:latin typeface="Comic Sans MS" panose="030F0702030302020204" pitchFamily="66" charset="0"/>
                <a:ea typeface="Calibri" panose="020F0502020204030204" pitchFamily="34" charset="0"/>
                <a:cs typeface="Times New Roman" panose="02020603050405020304" pitchFamily="18" charset="0"/>
              </a:rPr>
              <a:t>uzvaras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latin typeface="Comic Sans MS" panose="030F0702030302020204" pitchFamily="66" charset="0"/>
                <a:ea typeface="Calibri" panose="020F0502020204030204" pitchFamily="34" charset="0"/>
                <a:cs typeface="Times New Roman" panose="02020603050405020304" pitchFamily="18" charset="0"/>
              </a:rPr>
              <a:t>S</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augstāko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latin typeface="Comic Sans MS" panose="030F0702030302020204" pitchFamily="66" charset="0"/>
                <a:ea typeface="Calibri" panose="020F0502020204030204" pitchFamily="34" charset="0"/>
                <a:cs typeface="Times New Roman" panose="02020603050405020304" pitchFamily="18" charset="0"/>
              </a:rPr>
              <a:t>kartītes statistiku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paņem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zaudējoš</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 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 s)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novieto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kaudzes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apakšā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450" b="1"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Vai</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var</a:t>
            </a:r>
            <a:r>
              <a:rPr lang="lv-LV" sz="1450" b="1" dirty="0">
                <a:effectLst/>
                <a:latin typeface="Comic Sans MS" panose="030F0702030302020204" pitchFamily="66" charset="0"/>
                <a:ea typeface="Calibri" panose="020F0502020204030204" pitchFamily="34" charset="0"/>
                <a:cs typeface="Times New Roman" panose="02020603050405020304" pitchFamily="18" charset="0"/>
              </a:rPr>
              <a:t>i to uzvarēt</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Citi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paskatās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augstāko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redz</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pašu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stat</a:t>
            </a:r>
            <a:r>
              <a:rPr lang="lv-LV" sz="1450" dirty="0" err="1">
                <a:effectLst/>
                <a:latin typeface="Comic Sans MS" panose="030F0702030302020204" pitchFamily="66" charset="0"/>
                <a:ea typeface="Calibri" panose="020F0502020204030204" pitchFamily="34" charset="0"/>
                <a:cs typeface="Times New Roman" panose="02020603050405020304" pitchFamily="18" charset="0"/>
              </a:rPr>
              <a:t>ikas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kategoriju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var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pārspēt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Kaujas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izloze</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lv-LV" sz="1450" dirty="0">
                <a:latin typeface="Comic Sans MS" panose="030F0702030302020204" pitchFamily="66" charset="0"/>
                <a:cs typeface="Times New Roman" panose="02020603050405020304" pitchFamily="18" charset="0"/>
              </a:rPr>
              <a:t>J</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 2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kārtīm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vienāda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atribūta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vērtība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tad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visas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paliek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leju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uzvar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nākamās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uzvarētājs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Uzvarētājs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visām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kārtīm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Skenējiet</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QR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kodus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Uzziniet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vairāk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par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450"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koncepc</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tiem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skenējot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QR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kodus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k</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ā</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ršu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aizmugurē</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Izveidojiet</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savas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450" b="1"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lv-LV" sz="1450" b="1" dirty="0">
                <a:latin typeface="Comic Sans MS" panose="030F0702030302020204" pitchFamily="66" charset="0"/>
                <a:ea typeface="Calibri" panose="020F0502020204030204" pitchFamily="34" charset="0"/>
                <a:cs typeface="Times New Roman" panose="02020603050405020304" pitchFamily="18" charset="0"/>
              </a:rPr>
              <a:t> kārtis</a:t>
            </a:r>
            <a:r>
              <a:rPr lang="en-GB" sz="1450" b="1"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lv-LV" sz="1450" dirty="0">
                <a:latin typeface="Comic Sans MS" panose="030F0702030302020204" pitchFamily="66" charset="0"/>
                <a:cs typeface="Times New Roman" panose="02020603050405020304" pitchFamily="18" charset="0"/>
              </a:rPr>
              <a:t>I</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zmantojot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digitālo</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veidni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varat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modificēt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vēlaties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Atrodiet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atbilstošus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Biom</a:t>
            </a:r>
            <a:r>
              <a:rPr lang="lv-LV" sz="1450" dirty="0" err="1">
                <a:effectLst/>
                <a:latin typeface="Comic Sans MS" panose="030F0702030302020204" pitchFamily="66" charset="0"/>
                <a:ea typeface="Calibri" panose="020F0502020204030204" pitchFamily="34" charset="0"/>
                <a:cs typeface="Times New Roman" panose="02020603050405020304" pitchFamily="18" charset="0"/>
              </a:rPr>
              <a:t>īmikrijas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piemērus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iedvesmojieties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Dabas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izveidotu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savus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prototipus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Speciālais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izdevums</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 (5 </a:t>
            </a:r>
            <a:r>
              <a:rPr lang="en-GB" sz="1450" b="1" u="sng" dirty="0" err="1">
                <a:effectLst/>
                <a:latin typeface="Comic Sans MS" panose="030F0702030302020204" pitchFamily="66" charset="0"/>
                <a:ea typeface="Calibri" panose="020F0502020204030204" pitchFamily="34" charset="0"/>
                <a:cs typeface="Times New Roman" panose="02020603050405020304" pitchFamily="18" charset="0"/>
              </a:rPr>
              <a:t>spēlētāji</a:t>
            </a:r>
            <a:r>
              <a:rPr lang="en-GB" sz="1450" b="1" u="sng" dirty="0">
                <a:effectLst/>
                <a:latin typeface="Comic Sans MS" panose="030F0702030302020204" pitchFamily="66" charset="0"/>
                <a:ea typeface="Calibri" panose="020F0502020204030204" pitchFamily="34" charset="0"/>
                <a:cs typeface="Times New Roman" panose="02020603050405020304" pitchFamily="18" charset="0"/>
              </a:rPr>
              <a:t>):</a:t>
            </a: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Izņemiet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speciālās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kartītes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Visas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atlikušās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tiek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dalītas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vienādi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Katrai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kartītei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augšējā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kreisajā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stūrī</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burts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cipars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(A1, B2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utt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Mērķis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savākt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visvairāk</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vienas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krāsas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piecu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kāršu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komplektu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piemēram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A1-A5).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Pirmais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err="1">
                <a:latin typeface="Comic Sans MS" panose="030F0702030302020204" pitchFamily="66" charset="0"/>
                <a:ea typeface="Calibri" panose="020F0502020204030204" pitchFamily="34" charset="0"/>
                <a:cs typeface="Times New Roman" panose="02020603050405020304" pitchFamily="18" charset="0"/>
              </a:rPr>
              <a:t>spelētājs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effectLst/>
                <a:latin typeface="Comic Sans MS" panose="030F0702030302020204" pitchFamily="66" charset="0"/>
                <a:ea typeface="Calibri" panose="020F0502020204030204" pitchFamily="34" charset="0"/>
                <a:cs typeface="Times New Roman" panose="02020603050405020304" pitchFamily="18" charset="0"/>
              </a:rPr>
              <a:t>jautā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kas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nepieciešama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lai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izveidotu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piecu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vienību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komplektu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atbild</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ka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viņam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pieprasītā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r>
              <a:rPr dirty="0"/>
              <a:t> </a:t>
            </a:r>
            <a:r>
              <a:rPr lang="en-GB" sz="1450" dirty="0" err="1">
                <a:latin typeface="Comic Sans MS" panose="030F0702030302020204" pitchFamily="66" charset="0"/>
                <a:ea typeface="Calibri" panose="020F0502020204030204" pitchFamily="34" charset="0"/>
                <a:cs typeface="Times New Roman" panose="02020603050405020304" pitchFamily="18" charset="0"/>
              </a:rPr>
              <a:t>viņi</a:t>
            </a:r>
            <a:r>
              <a:rPr lang="en-GB" sz="1450" dirty="0">
                <a:latin typeface="Comic Sans MS" panose="030F0702030302020204" pitchFamily="66" charset="0"/>
                <a:ea typeface="Calibri" panose="020F0502020204030204" pitchFamily="34" charset="0"/>
                <a:cs typeface="Times New Roman" panose="02020603050405020304" pitchFamily="18" charset="0"/>
              </a:rPr>
              <a:t> </a:t>
            </a:r>
            <a:r>
              <a:rPr lang="lv-LV" sz="1450" dirty="0" err="1">
                <a:latin typeface="Comic Sans MS" panose="030F0702030302020204" pitchFamily="66" charset="0"/>
                <a:ea typeface="Calibri" panose="020F0502020204030204" pitchFamily="34" charset="0"/>
                <a:cs typeface="Times New Roman" panose="02020603050405020304" pitchFamily="18" charset="0"/>
              </a:rPr>
              <a:t>cīnas</a:t>
            </a:r>
            <a:r>
              <a:rPr lang="en-GB" sz="1450" dirty="0">
                <a:latin typeface="Comic Sans MS" panose="030F0702030302020204" pitchFamily="66" charset="0"/>
                <a:ea typeface="Calibri" panose="020F0502020204030204" pitchFamily="34" charset="0"/>
                <a:cs typeface="Times New Roman" panose="02020603050405020304" pitchFamily="18" charset="0"/>
              </a:rPr>
              <a:t> </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un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turpina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latin typeface="Comic Sans MS" panose="030F0702030302020204" pitchFamily="66" charset="0"/>
                <a:ea typeface="Calibri" panose="020F0502020204030204" pitchFamily="34" charset="0"/>
                <a:cs typeface="Times New Roman" panose="02020603050405020304" pitchFamily="18" charset="0"/>
              </a:rPr>
              <a:t>jautāt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kārtis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citiem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spēlētājiem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līdz</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kāds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pavēsta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ka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viņam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nav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pieprasītās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Pēc</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tam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kurš</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atbildēja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nē</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lv-LV" sz="1450" dirty="0">
                <a:latin typeface="Comic Sans MS" panose="030F0702030302020204" pitchFamily="66" charset="0"/>
                <a:ea typeface="Calibri" panose="020F0502020204030204" pitchFamily="34" charset="0"/>
                <a:cs typeface="Times New Roman" panose="02020603050405020304" pitchFamily="18" charset="0"/>
              </a:rPr>
              <a:t>jautā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karti</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no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cita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pēc</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savas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izvēles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SVARĪGI!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Iestatiet</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laika</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ierobežojumu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piemēram</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10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minūtes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Laika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gaitā</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uzvarētājs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ir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spēlētājs</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ar</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piecu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kāršu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 </a:t>
            </a:r>
            <a:r>
              <a:rPr lang="en-GB" sz="1450" dirty="0" err="1">
                <a:effectLst/>
                <a:latin typeface="Comic Sans MS" panose="030F0702030302020204" pitchFamily="66" charset="0"/>
                <a:ea typeface="Calibri" panose="020F0502020204030204" pitchFamily="34" charset="0"/>
                <a:cs typeface="Times New Roman" panose="02020603050405020304" pitchFamily="18" charset="0"/>
              </a:rPr>
              <a:t>pārsvaru</a:t>
            </a:r>
            <a:r>
              <a:rPr lang="en-GB" sz="1450" dirty="0">
                <a:effectLst/>
                <a:latin typeface="Comic Sans MS" panose="030F0702030302020204" pitchFamily="66" charset="0"/>
                <a:ea typeface="Calibri" panose="020F0502020204030204" pitchFamily="34" charset="0"/>
                <a:cs typeface="Times New Roman" panose="02020603050405020304" pitchFamily="18" charset="0"/>
              </a:rPr>
              <a:t>.</a:t>
            </a:r>
          </a:p>
          <a:p>
            <a:pPr algn="ctr">
              <a:spcAft>
                <a:spcPts val="800"/>
              </a:spcAft>
            </a:pP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a:p>
            <a:pPr algn="ctr">
              <a:spcAft>
                <a:spcPts val="800"/>
              </a:spcAft>
            </a:pPr>
            <a:endParaRPr lang="en-GB" sz="1450" dirty="0">
              <a:effectLst/>
              <a:latin typeface="Comic Sans MS" panose="030F0702030302020204" pitchFamily="66" charset="0"/>
              <a:ea typeface="Calibri" panose="020F0502020204030204" pitchFamily="34"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1CB417D4-D11C-496F-AE67-122B493EAE08}"/>
              </a:ext>
            </a:extLst>
          </p:cNvPr>
          <p:cNvCxnSpPr/>
          <p:nvPr/>
        </p:nvCxnSpPr>
        <p:spPr>
          <a:xfrm>
            <a:off x="2037537" y="9501188"/>
            <a:ext cx="2771775"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126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srgbClr val="70AD47">
                    <a:lumMod val="50000"/>
                  </a:srgbClr>
                </a:solidFill>
                <a:effectLst/>
                <a:uLnTx/>
                <a:uFillTx/>
                <a:latin typeface="Lucida Calligraphy" panose="03010101010101010101" pitchFamily="66" charset="0"/>
                <a:ea typeface="+mn-ea"/>
                <a:cs typeface="+mn-cs"/>
              </a:rPr>
              <a:t>A3. Elightra</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033101"/>
            <a:ext cx="6356194" cy="20350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ELIGHTRA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ko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darbina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saules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bateriju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paneļi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kurus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aizsargā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cietas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ārējās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čaulas</a:t>
            </a:r>
            <a:r>
              <a:rPr lang="lv-LV" sz="1600" dirty="0">
                <a:solidFill>
                  <a:prstClr val="black"/>
                </a:solidFill>
                <a:latin typeface="Comic Sans MS" panose="030F0702030302020204" pitchFamily="66" charset="0"/>
                <a:ea typeface="Batang" panose="020B0503020000020004" pitchFamily="18" charset="-127"/>
              </a:rPr>
              <a:t> līdzīgi kā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lang="lv-LV" sz="1600" dirty="0">
                <a:solidFill>
                  <a:prstClr val="black"/>
                </a:solidFill>
                <a:latin typeface="Comic Sans MS" panose="030F0702030302020204" pitchFamily="66" charset="0"/>
                <a:ea typeface="Batang" panose="020B0503020000020004" pitchFamily="18" charset="-127"/>
              </a:rPr>
              <a:t>mārītes </a:t>
            </a:r>
            <a:r>
              <a:rPr lang="lv-LV" sz="1600" dirty="0" err="1">
                <a:solidFill>
                  <a:prstClr val="black"/>
                </a:solidFill>
                <a:latin typeface="Comic Sans MS" panose="030F0702030302020204" pitchFamily="66" charset="0"/>
                <a:ea typeface="Batang" panose="020B0503020000020004" pitchFamily="18" charset="-127"/>
              </a:rPr>
              <a:t>elitras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vai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spārnu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somas,</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ir</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videi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draudzīgs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apgaismojuma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risinājums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kas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palīdz</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veidot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izturīgas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kopienas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Šis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novatoriskais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uz</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kopienu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orientētais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risinājums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nodrošina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lang="lv-LV" sz="1600" dirty="0">
                <a:solidFill>
                  <a:prstClr val="black"/>
                </a:solidFill>
                <a:latin typeface="Comic Sans MS" panose="030F0702030302020204" pitchFamily="66" charset="0"/>
                <a:ea typeface="Batang" panose="020B0503020000020004" pitchFamily="18" charset="-127"/>
              </a:rPr>
              <a:t>gaismu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enerģiju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bēgļiem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kas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dzīvo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pagaidu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nometnēs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sa</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tuvinot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cilvēkus, kas atrodas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pagaidu</a:t>
            </a:r>
            <a:r>
              <a:rPr lang="lv-LV" sz="1600" dirty="0">
                <a:solidFill>
                  <a:prstClr val="black"/>
                </a:solidFill>
                <a:latin typeface="Comic Sans MS" panose="030F0702030302020204" pitchFamily="66" charset="0"/>
                <a:ea typeface="Batang" panose="020B0503020000020004" pitchFamily="18" charset="-127"/>
              </a:rPr>
              <a:t> mājokļos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74207" y="7078472"/>
                <a:ext cx="107052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28087" y="7059602"/>
              <a:ext cx="93582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41966"/>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49207"/>
              <a:ext cx="82974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ladybug on a leaf  Description automatically generated">
            <a:extLst>
              <a:ext uri="{FF2B5EF4-FFF2-40B4-BE49-F238E27FC236}">
                <a16:creationId xmlns:a16="http://schemas.microsoft.com/office/drawing/2014/main" id="{BFCC4F3D-A7FF-4997-B18C-73EF357BD75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173" y="1295253"/>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16816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A3.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Elightra</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lang="lv-LV" sz="2400" b="1" dirty="0">
                <a:solidFill>
                  <a:srgbClr val="70AD47">
                    <a:lumMod val="50000"/>
                  </a:srgbClr>
                </a:solidFill>
                <a:latin typeface="Lucida Calligraphy" panose="03010101010101010101" pitchFamily="66" charset="0"/>
              </a:rPr>
              <a:t>Prototips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ELIGHTRA</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4.</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Kvalitatīva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zglītība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5.</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Dzimumu</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īdztiesība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7.</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Pieejama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T</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E</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nerģija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16.</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Mier</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Taisnīgums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S</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pēcīgas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estādes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ālā</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A picture containing floor, dark  Description automatically generated">
            <a:extLst>
              <a:ext uri="{FF2B5EF4-FFF2-40B4-BE49-F238E27FC236}">
                <a16:creationId xmlns:a16="http://schemas.microsoft.com/office/drawing/2014/main" id="{CCE1729F-E9BE-4AF5-A5B1-F445E4D3F8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373" y="15865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861028E5-EC37-4149-932E-B002D13D6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373" y="8169686"/>
            <a:ext cx="1080000" cy="1080000"/>
          </a:xfrm>
          <a:prstGeom prst="rect">
            <a:avLst/>
          </a:prstGeom>
        </p:spPr>
      </p:pic>
      <p:sp>
        <p:nvSpPr>
          <p:cNvPr id="9" name="TextBox 8">
            <a:extLst>
              <a:ext uri="{FF2B5EF4-FFF2-40B4-BE49-F238E27FC236}">
                <a16:creationId xmlns:a16="http://schemas.microsoft.com/office/drawing/2014/main" id="{D78F0D4F-8B95-4641-87B4-CCC6D73BF3DA}"/>
              </a:ext>
            </a:extLst>
          </p:cNvPr>
          <p:cNvSpPr txBox="1"/>
          <p:nvPr/>
        </p:nvSpPr>
        <p:spPr>
          <a:xfrm>
            <a:off x="4628841" y="7892687"/>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43849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B3.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Jutīga</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 </a:t>
            </a:r>
            <a:r>
              <a:rPr lang="lv-LV" sz="2400" b="1" dirty="0">
                <a:solidFill>
                  <a:srgbClr val="002060"/>
                </a:solidFill>
                <a:latin typeface="Lucida Calligraphy" panose="03010101010101010101" pitchFamily="66" charset="0"/>
              </a:rPr>
              <a:t>S</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iena</a:t>
            </a:r>
            <a:endPar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85406" y="4898000"/>
            <a:ext cx="6125269" cy="2405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Taivānas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komanda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iedvesmojoties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ieliekt</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ajām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tīģervardēm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mimosa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lapām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tuksneša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gliemežiem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izveidoja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zaļ</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trokšņa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barjeru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600" dirty="0">
                <a:solidFill>
                  <a:prstClr val="black"/>
                </a:solidFill>
                <a:latin typeface="Comic Sans MS" panose="030F0702030302020204" pitchFamily="66" charset="0"/>
              </a:rPr>
              <a:t>ēnas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Sensitive Wall</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kuras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mērķis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uzlabot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pilsētas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apstākļus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nodrošinot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dinamisku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dabisk</a:t>
            </a:r>
            <a:r>
              <a:rPr lang="lv-LV" sz="1600" dirty="0">
                <a:solidFill>
                  <a:prstClr val="black"/>
                </a:solidFill>
                <a:latin typeface="Comic Sans MS" panose="030F0702030302020204" pitchFamily="66" charset="0"/>
              </a:rPr>
              <a:t>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skaņas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pārbaudes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pa</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lielinot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zaļ</a:t>
            </a:r>
            <a:r>
              <a:rPr lang="lv-LV" sz="1600" dirty="0" err="1">
                <a:solidFill>
                  <a:prstClr val="black"/>
                </a:solidFill>
                <a:latin typeface="Comic Sans MS" panose="030F0702030302020204" pitchFamily="66" charset="0"/>
              </a:rPr>
              <a:t>ās</a:t>
            </a:r>
            <a:r>
              <a:rPr lang="lv-LV" sz="1600" dirty="0">
                <a:solidFill>
                  <a:prstClr val="black"/>
                </a:solidFill>
                <a:latin typeface="Comic Sans MS" panose="030F0702030302020204" pitchFamily="66" charset="0"/>
              </a:rPr>
              <a:t> ainavas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pilsēt</a:t>
            </a:r>
            <a:r>
              <a:rPr kumimoji="0" lang="lv-LV"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7961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6/10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1" y="7759226"/>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351222" y="8488208"/>
              <a:ext cx="988813"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27296" y="7060158"/>
              <a:ext cx="818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frog on a leaf  Description automatically generated">
            <a:extLst>
              <a:ext uri="{FF2B5EF4-FFF2-40B4-BE49-F238E27FC236}">
                <a16:creationId xmlns:a16="http://schemas.microsoft.com/office/drawing/2014/main" id="{DE608B02-5259-41D8-8C7F-58985B2F51E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58" y="136390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71276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B3.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Jutīga</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siena</a:t>
            </a:r>
            <a:endPar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r>
              <a:rPr lang="lv-LV" sz="2400" b="1" dirty="0">
                <a:solidFill>
                  <a:srgbClr val="002060"/>
                </a:solidFill>
                <a:latin typeface="Lucida Calligraphy" panose="03010101010101010101" pitchFamily="66" charset="0"/>
              </a:rPr>
              <a:t>P</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789181"/>
            <a:ext cx="6003407" cy="47032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7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ūtīga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siena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9.</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K</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opienas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Taivāna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Globālais Dizaina Izaicinājums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Diagram, engineering drawing  Description automatically generated">
            <a:extLst>
              <a:ext uri="{FF2B5EF4-FFF2-40B4-BE49-F238E27FC236}">
                <a16:creationId xmlns:a16="http://schemas.microsoft.com/office/drawing/2014/main" id="{615C9D95-1418-45CC-B89D-DF776499C2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57" y="172402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9468A524-6A56-40DD-AF03-F7C642261D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157" y="8096656"/>
            <a:ext cx="1080000" cy="1080000"/>
          </a:xfrm>
          <a:prstGeom prst="rect">
            <a:avLst/>
          </a:prstGeom>
        </p:spPr>
      </p:pic>
      <p:sp>
        <p:nvSpPr>
          <p:cNvPr id="9" name="TextBox 8">
            <a:extLst>
              <a:ext uri="{FF2B5EF4-FFF2-40B4-BE49-F238E27FC236}">
                <a16:creationId xmlns:a16="http://schemas.microsoft.com/office/drawing/2014/main" id="{88A293A1-0928-4E77-86AE-A7BAF61FC279}"/>
              </a:ext>
            </a:extLst>
          </p:cNvPr>
          <p:cNvSpPr txBox="1"/>
          <p:nvPr/>
        </p:nvSpPr>
        <p:spPr>
          <a:xfrm>
            <a:off x="4650625" y="7819657"/>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15675104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C3. </a:t>
            </a:r>
            <a:r>
              <a:rPr lang="lv-LV" sz="2400" b="1" dirty="0">
                <a:solidFill>
                  <a:srgbClr val="C00000"/>
                </a:solidFill>
                <a:latin typeface="Lucida Calligraphy" panose="03010101010101010101" pitchFamily="66" charset="0"/>
              </a:rPr>
              <a:t>Projekts SARKANS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38729"/>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grupa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izvēlējās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risināt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mežu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izciršanas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problēmu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izstrādājot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metodi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atvieglot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koku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stādīšanu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lielās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teritorijās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t>
            </a:r>
            <a:r>
              <a:rPr kumimoji="0" lang="lv-LV"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SARKAN</a:t>
            </a:r>
            <a:r>
              <a:rPr lang="lv-LV" sz="1500" b="1" dirty="0">
                <a:solidFill>
                  <a:prstClr val="black"/>
                </a:solidFill>
                <a:latin typeface="Comic Sans MS" panose="030F0702030302020204" pitchFamily="66" charset="0"/>
              </a:rPr>
              <a:t>S</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piedāvā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kļavas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sēkl</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sēklu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nesējus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kurus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varētu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piestiprināt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pie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lidmašīnām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pēc</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tam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lidinātu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zemi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spārnveida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propelleriem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Izgatavota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šķīstoša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papīra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ierīce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ātri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bio</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loģiski </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noardītos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kad</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sāk</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kok</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06669"/>
                <a:ext cx="976478" cy="3172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23489" y="7785019"/>
              <a:ext cx="78877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2" y="7781697"/>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324547" y="7788931"/>
              <a:ext cx="97487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8142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23489" y="7059602"/>
              <a:ext cx="83302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close up of a bug  Description automatically generated with medium confidence">
            <a:extLst>
              <a:ext uri="{FF2B5EF4-FFF2-40B4-BE49-F238E27FC236}">
                <a16:creationId xmlns:a16="http://schemas.microsoft.com/office/drawing/2014/main" id="{91F5F03E-1159-44E9-9E4A-BF46339D75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1475" y="1369856"/>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71570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C3. </a:t>
            </a:r>
            <a:r>
              <a:rPr lang="lv-LV" sz="2400" b="1" dirty="0">
                <a:solidFill>
                  <a:srgbClr val="C00000"/>
                </a:solidFill>
                <a:latin typeface="Lucida Calligraphy" panose="03010101010101010101" pitchFamily="66" charset="0"/>
              </a:rPr>
              <a:t>Projekts SARKANS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r>
              <a:rPr kumimoji="0" lang="lv-LV"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P</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9780"/>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Projekts SARKANS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Jaunatnes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A picture containing floor, wooden, indoor, shoes  Description automatically generated">
            <a:extLst>
              <a:ext uri="{FF2B5EF4-FFF2-40B4-BE49-F238E27FC236}">
                <a16:creationId xmlns:a16="http://schemas.microsoft.com/office/drawing/2014/main" id="{75846F98-9013-4FCD-A4E0-3CA70B24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87" y="166912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FDC55078-83CC-4520-91C7-CCF6132A25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20877"/>
            <a:ext cx="1080000" cy="1080000"/>
          </a:xfrm>
          <a:prstGeom prst="rect">
            <a:avLst/>
          </a:prstGeom>
        </p:spPr>
      </p:pic>
      <p:sp>
        <p:nvSpPr>
          <p:cNvPr id="9" name="TextBox 8">
            <a:extLst>
              <a:ext uri="{FF2B5EF4-FFF2-40B4-BE49-F238E27FC236}">
                <a16:creationId xmlns:a16="http://schemas.microsoft.com/office/drawing/2014/main" id="{E4445178-6317-4965-AEF9-5ECD1713F9F4}"/>
              </a:ext>
            </a:extLst>
          </p:cNvPr>
          <p:cNvSpPr txBox="1"/>
          <p:nvPr/>
        </p:nvSpPr>
        <p:spPr>
          <a:xfrm>
            <a:off x="2354390" y="8890046"/>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3181813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en-US" sz="2400" b="1" dirty="0">
                <a:solidFill>
                  <a:prstClr val="black"/>
                </a:solidFill>
                <a:latin typeface="Lucida Calligraphy" panose="03010101010101010101" pitchFamily="66" charset="0"/>
              </a:rPr>
              <a:t>D3.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Miglas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Ievākšana</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52203" y="5058602"/>
            <a:ext cx="6003407" cy="19780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Atakamas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tuksneša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iedzīvotāji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atraduši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veidus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savākt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plāna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gaisa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Air2water</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jumta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dakstiņš</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iegūst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miglu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plāna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gaisa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Slīpas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rievas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metāla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flīzes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pamatnes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novadīs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cauruļu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s</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istēmā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kur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varēs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Komanda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iekļāvusi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dažas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metodes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cilvēki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Atakamas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tuksnesī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piemēram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tīkla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materiālu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kura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tiek</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savākta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rasa.</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21185"/>
                <a:ext cx="11365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532100" y="7797924"/>
              <a:ext cx="81802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80161" y="7744892"/>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344055" y="7776404"/>
              <a:ext cx="9232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14" name="Picture 13" descr="A picture containing grass, insect  Description automatically generated">
            <a:extLst>
              <a:ext uri="{FF2B5EF4-FFF2-40B4-BE49-F238E27FC236}">
                <a16:creationId xmlns:a16="http://schemas.microsoft.com/office/drawing/2014/main" id="{BD5B3BB1-0531-4E3F-9314-21893D1104C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307" y="132725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364622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D3.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Miglas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I</a:t>
            </a:r>
            <a:r>
              <a:rPr lang="lv-LV" sz="2400" b="1" dirty="0">
                <a:solidFill>
                  <a:prstClr val="black"/>
                </a:solidFill>
                <a:latin typeface="Lucida Calligraphy" panose="03010101010101010101" pitchFamily="66" charset="0"/>
              </a:rPr>
              <a:t>evākšana</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r>
              <a:rPr lang="lv-LV" sz="2400" b="1" dirty="0">
                <a:solidFill>
                  <a:prstClr val="black"/>
                </a:solidFill>
                <a:latin typeface="Lucida Calligraphy" panose="03010101010101010101" pitchFamily="66" charset="0"/>
              </a:rPr>
              <a:t>P</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4922"/>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Miglas Ievākšana </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Jaunatnes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A picture containing indoor  Description automatically generated">
            <a:extLst>
              <a:ext uri="{FF2B5EF4-FFF2-40B4-BE49-F238E27FC236}">
                <a16:creationId xmlns:a16="http://schemas.microsoft.com/office/drawing/2014/main" id="{E721B0EC-438A-4962-AFE8-6C676A1C3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527" y="1656122"/>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78215AF2-05B8-456F-B46B-6993AF4B5B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12243"/>
            <a:ext cx="1080000" cy="1080000"/>
          </a:xfrm>
          <a:prstGeom prst="rect">
            <a:avLst/>
          </a:prstGeom>
        </p:spPr>
      </p:pic>
      <p:sp>
        <p:nvSpPr>
          <p:cNvPr id="9" name="TextBox 8">
            <a:extLst>
              <a:ext uri="{FF2B5EF4-FFF2-40B4-BE49-F238E27FC236}">
                <a16:creationId xmlns:a16="http://schemas.microsoft.com/office/drawing/2014/main" id="{35C283CD-9047-403D-B07C-AD2620126628}"/>
              </a:ext>
            </a:extLst>
          </p:cNvPr>
          <p:cNvSpPr txBox="1"/>
          <p:nvPr/>
        </p:nvSpPr>
        <p:spPr>
          <a:xfrm>
            <a:off x="2375655" y="8890046"/>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4076736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E3.MOL</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Vaska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kodes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kāpurs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var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ēst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plastmas</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izraisot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interesantas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ilgtspējas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iespējas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MOL</a:t>
            </a:r>
            <a:r>
              <a:rPr dirty="0"/>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komanda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lai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kļūtu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par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efektīvākiem</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plastmasu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sadalītājiem</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apsver iespēju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vairot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vaska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kodes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kāpurus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Turklāt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zinātnieku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komanda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pēta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fermentus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kas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ļauj</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kāpuriem</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noārdīt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plastmasu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to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mērķis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mākslīgi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sintezēt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šo</a:t>
            </a:r>
            <a:r>
              <a:rPr lang="lv-LV" sz="1600" dirty="0">
                <a:solidFill>
                  <a:srgbClr val="002060"/>
                </a:solidFill>
                <a:latin typeface="Comic Sans MS" panose="030F0702030302020204" pitchFamily="66" charset="0"/>
              </a:rPr>
              <a:t> darbību, lai vēlāk varētu to</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ķīmisk</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i</a:t>
            </a:r>
            <a:r>
              <a:rPr lang="lv-LV" sz="1600" dirty="0">
                <a:solidFill>
                  <a:srgbClr val="002060"/>
                </a:solidFill>
                <a:latin typeface="Comic Sans MS" panose="030F0702030302020204" pitchFamily="66" charset="0"/>
              </a:rPr>
              <a:t> atkārtot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059603"/>
                <a:ext cx="98917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536384" y="8524023"/>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3/10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30308"/>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313161" y="7776404"/>
              <a:ext cx="95415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6343" cy="720000"/>
            <a:chOff x="391355" y="8346977"/>
            <a:chExt cx="319634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8347" y="8499228"/>
              <a:ext cx="11493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7296" y="7060158"/>
              <a:ext cx="818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4/10</a:t>
              </a:r>
            </a:p>
          </p:txBody>
        </p:sp>
      </p:grpSp>
      <p:pic>
        <p:nvPicPr>
          <p:cNvPr id="14" name="Picture 13">
            <a:extLst>
              <a:ext uri="{FF2B5EF4-FFF2-40B4-BE49-F238E27FC236}">
                <a16:creationId xmlns:a16="http://schemas.microsoft.com/office/drawing/2014/main" id="{B4795B7C-4ECC-4B23-B4CC-D61143DB529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2874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974180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L E3.MO</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L</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a:t>
            </a:r>
            <a:r>
              <a:rPr kumimoji="0" lang="lv-LV"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Prototips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0466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MOL</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9.</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K</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opienas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14.</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15.</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emes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Ukraina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bālais Dizaina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Izaicinājumns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Logo  Description automatically generated">
            <a:extLst>
              <a:ext uri="{FF2B5EF4-FFF2-40B4-BE49-F238E27FC236}">
                <a16:creationId xmlns:a16="http://schemas.microsoft.com/office/drawing/2014/main" id="{754EA809-4081-4864-B40C-87D1F3C54A0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0892" y="144819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E699F6DF-AB71-4298-AE32-CFF60CA33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40678" y="7859229"/>
            <a:ext cx="1080000" cy="1080000"/>
          </a:xfrm>
          <a:prstGeom prst="rect">
            <a:avLst/>
          </a:prstGeom>
        </p:spPr>
      </p:pic>
      <p:sp>
        <p:nvSpPr>
          <p:cNvPr id="9" name="TextBox 8">
            <a:extLst>
              <a:ext uri="{FF2B5EF4-FFF2-40B4-BE49-F238E27FC236}">
                <a16:creationId xmlns:a16="http://schemas.microsoft.com/office/drawing/2014/main" id="{E697A72F-DBA3-4985-9797-ACF011061D4B}"/>
              </a:ext>
            </a:extLst>
          </p:cNvPr>
          <p:cNvSpPr txBox="1"/>
          <p:nvPr/>
        </p:nvSpPr>
        <p:spPr>
          <a:xfrm>
            <a:off x="4764146" y="7599198"/>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27772774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29BA189-CB87-4C77-BA6D-2AE47A5D3FE2}"/>
              </a:ext>
            </a:extLst>
          </p:cNvPr>
          <p:cNvSpPr/>
          <p:nvPr/>
        </p:nvSpPr>
        <p:spPr>
          <a:xfrm>
            <a:off x="419590" y="3254189"/>
            <a:ext cx="6018820" cy="2507966"/>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lv-LV" sz="4400" b="1" dirty="0">
                <a:solidFill>
                  <a:schemeClr val="tx1"/>
                </a:solidFill>
                <a:latin typeface="Comic Sans MS" panose="030F0702030302020204" pitchFamily="66" charset="0"/>
              </a:rPr>
              <a:t>SAŅEMIET</a:t>
            </a:r>
            <a:r>
              <a:rPr lang="en-US" sz="4400" b="1" i="0" strike="noStrike" dirty="0">
                <a:solidFill>
                  <a:schemeClr val="tx1"/>
                </a:solidFill>
                <a:effectLst/>
                <a:latin typeface="Comic Sans MS" panose="030F0702030302020204" pitchFamily="66" charset="0"/>
              </a:rPr>
              <a:t> 1 KĀRTI NO KATRA SPĒLĒTĀJA!</a:t>
            </a:r>
          </a:p>
        </p:txBody>
      </p:sp>
    </p:spTree>
    <p:extLst>
      <p:ext uri="{BB962C8B-B14F-4D97-AF65-F5344CB8AC3E}">
        <p14:creationId xmlns:p14="http://schemas.microsoft.com/office/powerpoint/2010/main" val="17223791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F3. A</a:t>
            </a:r>
            <a:r>
              <a:rPr kumimoji="0" lang="lv-LV" sz="2400" b="1" i="0" u="none" strike="noStrike" kern="1200" cap="none" spc="0" normalizeH="0" baseline="0" dirty="0" err="1">
                <a:ln>
                  <a:noFill/>
                </a:ln>
                <a:solidFill>
                  <a:srgbClr val="7030A0"/>
                </a:solidFill>
                <a:effectLst/>
                <a:uLnTx/>
                <a:uFillTx/>
                <a:latin typeface="Lucida Calligraphy" panose="03010101010101010101" pitchFamily="66" charset="0"/>
                <a:ea typeface="+mn-ea"/>
                <a:cs typeface="+mn-cs"/>
              </a:rPr>
              <a:t>kv</a:t>
            </a:r>
            <a:r>
              <a:rPr kumimoji="0" lang="en-US" sz="2400" b="1" i="0" u="none" strike="noStrike" kern="1200" cap="none" spc="0" normalizeH="0" baseline="0" dirty="0" err="1">
                <a:ln>
                  <a:noFill/>
                </a:ln>
                <a:solidFill>
                  <a:srgbClr val="7030A0"/>
                </a:solidFill>
                <a:effectLst/>
                <a:uLnTx/>
                <a:uFillTx/>
                <a:latin typeface="Lucida Calligraphy" panose="03010101010101010101" pitchFamily="66" charset="0"/>
                <a:ea typeface="+mn-ea"/>
                <a:cs typeface="+mn-cs"/>
              </a:rPr>
              <a:t>ammodate</a:t>
            </a:r>
            <a:endPar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194176" y="5138049"/>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a:t>
            </a:r>
            <a:r>
              <a:rPr kumimoji="0" lang="lv-LV"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kvam</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modate</a:t>
            </a:r>
            <a:r>
              <a:rPr dirty="0"/>
              <a:t> </a:t>
            </a:r>
            <a:r>
              <a:rPr lang="lv-LV" sz="1500" dirty="0">
                <a:solidFill>
                  <a:schemeClr val="tx1"/>
                </a:solidFill>
                <a:latin typeface="Comic Sans MS" panose="030F0702030302020204" pitchFamily="66" charset="0"/>
              </a:rPr>
              <a:t>attēlo to kā kramaļģes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kvaporīnus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proteīnus</a:t>
            </a:r>
            <a:r>
              <a:rPr lang="lv-LV" sz="1500" dirty="0">
                <a:solidFill>
                  <a:prstClr val="black"/>
                </a:solidFill>
                <a:latin typeface="Comic Sans MS" panose="030F0702030302020204" pitchFamily="66" charset="0"/>
              </a:rPr>
              <a:t> un</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izvada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caur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šūnu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membrānām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visā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dabā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energoefektīvā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selektīvā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tehnoloģija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rada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augstas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tīrības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pakāpes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ūdeni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vienā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filtrā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atsāļo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jebkurā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mērogā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likvidē</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rūpniecisko</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piesārņojumu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piemēram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arsēnu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mikroplastmasu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farmaceitiskās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atliekas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79567" cy="684000"/>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0593"/>
                <a:ext cx="107052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46356"/>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476040" y="7784967"/>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6040" y="8524023"/>
              <a:ext cx="82588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57468"/>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62058" y="7776404"/>
              <a:ext cx="8052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11810" y="8524023"/>
              <a:ext cx="95162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7/10</a:t>
              </a:r>
            </a:p>
          </p:txBody>
        </p:sp>
      </p:grpSp>
      <p:pic>
        <p:nvPicPr>
          <p:cNvPr id="14" name="Picture 13" descr="A close-up of a planet  Description automatically generated with low confidence">
            <a:extLst>
              <a:ext uri="{FF2B5EF4-FFF2-40B4-BE49-F238E27FC236}">
                <a16:creationId xmlns:a16="http://schemas.microsoft.com/office/drawing/2014/main" id="{7BF61E2B-E2E9-485A-8CA6-AD97D48F8E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7263" y="1349703"/>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62843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F3. A</a:t>
            </a:r>
            <a:r>
              <a:rPr kumimoji="0" lang="lv-LV" sz="2400" b="1" i="0" u="none" strike="noStrike" kern="1200" cap="none" spc="0" normalizeH="0" baseline="0" dirty="0" err="1">
                <a:ln>
                  <a:noFill/>
                </a:ln>
                <a:solidFill>
                  <a:srgbClr val="7030A0"/>
                </a:solidFill>
                <a:effectLst/>
                <a:uLnTx/>
                <a:uFillTx/>
                <a:latin typeface="Lucida Calligraphy" panose="03010101010101010101" pitchFamily="66" charset="0"/>
                <a:ea typeface="+mn-ea"/>
                <a:cs typeface="+mn-cs"/>
              </a:rPr>
              <a:t>kv</a:t>
            </a:r>
            <a:r>
              <a:rPr kumimoji="0" lang="en-US" sz="2400" b="1" i="0" u="none" strike="noStrike" kern="1200" cap="none" spc="0" normalizeH="0" baseline="0" dirty="0" err="1">
                <a:ln>
                  <a:noFill/>
                </a:ln>
                <a:solidFill>
                  <a:srgbClr val="7030A0"/>
                </a:solidFill>
                <a:effectLst/>
                <a:uLnTx/>
                <a:uFillTx/>
                <a:latin typeface="Lucida Calligraphy" panose="03010101010101010101" pitchFamily="66" charset="0"/>
                <a:ea typeface="+mn-ea"/>
                <a:cs typeface="+mn-cs"/>
              </a:rPr>
              <a:t>ammodate</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 (</a:t>
            </a:r>
            <a:r>
              <a:rPr lang="lv-LV" sz="2400" b="1" dirty="0">
                <a:solidFill>
                  <a:srgbClr val="7030A0"/>
                </a:solidFill>
                <a:latin typeface="Lucida Calligraphy" panose="03010101010101010101" pitchFamily="66" charset="0"/>
              </a:rPr>
              <a:t>Prototips</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56478" y="5227821"/>
            <a:ext cx="6356194" cy="26190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kva</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mmodate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6.</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 un </a:t>
            </a:r>
            <a:r>
              <a:rPr lang="lv-LV" sz="1700" dirty="0">
                <a:solidFill>
                  <a:prstClr val="black"/>
                </a:solidFill>
                <a:latin typeface="Comic Sans MS" panose="030F0702030302020204" pitchFamily="66" charset="0"/>
              </a:rPr>
              <a:t>S</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anitārija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9.</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14.</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Zviedrija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Cerīb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as</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Balva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5" name="Picture 4" descr="A picture containing indoor, wall  Description automatically generated">
            <a:extLst>
              <a:ext uri="{FF2B5EF4-FFF2-40B4-BE49-F238E27FC236}">
                <a16:creationId xmlns:a16="http://schemas.microsoft.com/office/drawing/2014/main" id="{31F48E9A-4B02-4608-8FE7-2BB00F3BF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A688ED6F-4142-4FD7-9F32-01836BC6E6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59506"/>
            <a:ext cx="1080000" cy="1080000"/>
          </a:xfrm>
          <a:prstGeom prst="rect">
            <a:avLst/>
          </a:prstGeom>
        </p:spPr>
      </p:pic>
      <p:sp>
        <p:nvSpPr>
          <p:cNvPr id="9" name="TextBox 8">
            <a:extLst>
              <a:ext uri="{FF2B5EF4-FFF2-40B4-BE49-F238E27FC236}">
                <a16:creationId xmlns:a16="http://schemas.microsoft.com/office/drawing/2014/main" id="{9E069502-5350-412B-AA06-79DBE1F6AE22}"/>
              </a:ext>
            </a:extLst>
          </p:cNvPr>
          <p:cNvSpPr txBox="1"/>
          <p:nvPr/>
        </p:nvSpPr>
        <p:spPr>
          <a:xfrm>
            <a:off x="2359358" y="8938404"/>
            <a:ext cx="2233064" cy="276999"/>
          </a:xfrm>
          <a:prstGeom prst="rect">
            <a:avLst/>
          </a:prstGeom>
          <a:noFill/>
        </p:spPr>
        <p:txBody>
          <a:bodyPr wrap="square">
            <a:spAutoFit/>
          </a:bodyPr>
          <a:lstStyle/>
          <a:p>
            <a:pPr algn="ctr"/>
            <a:r>
              <a:rPr lang="en-US" sz="1200" i="1">
                <a:solidFill>
                  <a:schemeClr val="bg1"/>
                </a:solidFill>
                <a:latin typeface="Comic Sans MS" panose="030F0702030302020204" pitchFamily="66" charset="0"/>
              </a:rPr>
              <a:t>Uzziniet vairāk!</a:t>
            </a:r>
          </a:p>
        </p:txBody>
      </p:sp>
    </p:spTree>
    <p:extLst>
      <p:ext uri="{BB962C8B-B14F-4D97-AF65-F5344CB8AC3E}">
        <p14:creationId xmlns:p14="http://schemas.microsoft.com/office/powerpoint/2010/main" val="3111792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A4.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Spinte</a:t>
            </a:r>
            <a:r>
              <a:rPr kumimoji="0" lang="lv-LV"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kss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lang="lv-LV" sz="2400" b="1" dirty="0">
                <a:solidFill>
                  <a:srgbClr val="70AD47">
                    <a:lumMod val="50000"/>
                  </a:srgbClr>
                </a:solidFill>
                <a:latin typeface="Lucida Calligraphy" panose="03010101010101010101" pitchFamily="66" charset="0"/>
              </a:rPr>
              <a:t>I</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nženierija</a:t>
            </a:r>
            <a:endPar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80125" y="4847054"/>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Zirnekļa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zīds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bieži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tiek</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minēts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viens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no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spēcīgākajiem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bioloģiskajiem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materiāliem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pasaulē</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t>
            </a:r>
            <a:r>
              <a:rPr dirty="0"/>
              <a:t> </a:t>
            </a: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Spinte</a:t>
            </a:r>
            <a:r>
              <a:rPr kumimoji="0" lang="lv-LV" sz="1600" b="1"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kss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lv-LV" sz="1600" b="1"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Inženierija</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beidzot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uzlauz</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zirnekļa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kodu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izstrādāj</a:t>
            </a:r>
            <a:r>
              <a:rPr kumimoji="0" lang="lv-LV"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risinājumu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kas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imitē</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zirnekļa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spēju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spļaut</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šķiedras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istabas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temperatūrā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bez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skarbām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ķimikālijām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no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šķidra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gēla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To process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ir</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1000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reižu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energoefektīvāks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par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sintētiskajiem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naftas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šķiedrām</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ar</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ūdeni</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kā</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to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vienīgo</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Batang" panose="020B0503020000020004" pitchFamily="18" charset="-127"/>
                <a:cs typeface="+mn-cs"/>
              </a:rPr>
              <a:t>blakusproduktu</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Batang" panose="020B0503020000020004" pitchFamily="18" charset="-127"/>
                <a:cs typeface="+mn-cs"/>
              </a:rPr>
              <a:t>.</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Batang" panose="020B0503020000020004" pitchFamily="18" charset="-127"/>
              <a:cs typeface="+mn-cs"/>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33571"/>
                <a:ext cx="11365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39758" y="7059602"/>
              <a:ext cx="8062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16099" y="8524023"/>
              <a:ext cx="78582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2" y="7766243"/>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384800" y="7060158"/>
              <a:ext cx="96104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picture containing close, insect, snail  Description automatically generated">
            <a:extLst>
              <a:ext uri="{FF2B5EF4-FFF2-40B4-BE49-F238E27FC236}">
                <a16:creationId xmlns:a16="http://schemas.microsoft.com/office/drawing/2014/main" id="{D9DB02B3-B0C7-4FCB-B633-1DB77CC337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5125" y="1302348"/>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5220198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713829"/>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A4.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Spinte</a:t>
            </a:r>
            <a:r>
              <a:rPr kumimoji="0" lang="lv-LV"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kss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lang="lv-LV" sz="2400" b="1" dirty="0">
                <a:solidFill>
                  <a:srgbClr val="70AD47">
                    <a:lumMod val="50000"/>
                  </a:srgbClr>
                </a:solidFill>
                <a:latin typeface="Lucida Calligraphy" panose="03010101010101010101" pitchFamily="66" charset="0"/>
              </a:rPr>
              <a:t>I</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nženierija</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protokols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133745"/>
            <a:ext cx="6003407" cy="425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Spinte</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kss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Inženierija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9.</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lang="lv-LV" sz="1700" dirty="0">
                <a:solidFill>
                  <a:prstClr val="black"/>
                </a:solidFill>
                <a:latin typeface="Comic Sans MS" panose="030F0702030302020204" pitchFamily="66" charset="0"/>
              </a:rPr>
              <a:t> 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Apvienotā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Karaliste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Cerīb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as</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Balva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person, hand  Description automatically generated">
            <a:extLst>
              <a:ext uri="{FF2B5EF4-FFF2-40B4-BE49-F238E27FC236}">
                <a16:creationId xmlns:a16="http://schemas.microsoft.com/office/drawing/2014/main" id="{01CEDBFA-8103-4C5B-932B-EC84E9E3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52336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AA6A5804-2229-4360-BA72-06FCB9955B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3325" y="7669619"/>
            <a:ext cx="1080000" cy="1080000"/>
          </a:xfrm>
          <a:prstGeom prst="rect">
            <a:avLst/>
          </a:prstGeom>
        </p:spPr>
      </p:pic>
      <p:sp>
        <p:nvSpPr>
          <p:cNvPr id="9" name="TextBox 8">
            <a:extLst>
              <a:ext uri="{FF2B5EF4-FFF2-40B4-BE49-F238E27FC236}">
                <a16:creationId xmlns:a16="http://schemas.microsoft.com/office/drawing/2014/main" id="{822AF43A-5887-400E-854F-B8A165096FAF}"/>
              </a:ext>
            </a:extLst>
          </p:cNvPr>
          <p:cNvSpPr txBox="1"/>
          <p:nvPr/>
        </p:nvSpPr>
        <p:spPr>
          <a:xfrm>
            <a:off x="4311823" y="7393374"/>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37391860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srgbClr val="002060"/>
                </a:solidFill>
                <a:effectLst/>
                <a:uLnTx/>
                <a:uFillTx/>
                <a:latin typeface="Lucida Calligraphy" panose="03010101010101010101" pitchFamily="66" charset="0"/>
                <a:ea typeface="+mn-ea"/>
                <a:cs typeface="+mn-cs"/>
              </a:rPr>
              <a:t>B4. Ecostp</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087" y="5142699"/>
            <a:ext cx="6194620" cy="18313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a:ln>
                  <a:noFill/>
                </a:ln>
                <a:solidFill>
                  <a:prstClr val="black"/>
                </a:solidFill>
                <a:effectLst/>
                <a:uLnTx/>
                <a:uFillTx/>
                <a:latin typeface="Comic Sans MS" panose="030F0702030302020204" pitchFamily="66" charset="0"/>
                <a:ea typeface="+mn-ea"/>
                <a:cs typeface="+mn-cs"/>
              </a:rPr>
              <a:t>Ecostp</a:t>
            </a:r>
            <a:r>
              <a:t> </a:t>
            </a:r>
            <a:r>
              <a:rPr kumimoji="0" lang="en-US" sz="1600" b="0" i="0" u="none" strike="noStrike" kern="1200" cap="none" spc="0" normalizeH="0" baseline="0">
                <a:ln>
                  <a:noFill/>
                </a:ln>
                <a:solidFill>
                  <a:prstClr val="black"/>
                </a:solidFill>
                <a:effectLst/>
                <a:uLnTx/>
                <a:uFillTx/>
                <a:latin typeface="Comic Sans MS" panose="030F0702030302020204" pitchFamily="66" charset="0"/>
                <a:ea typeface="+mn-ea"/>
                <a:cs typeface="+mn-cs"/>
              </a:rPr>
              <a:t>ir zemas apkopes tehnoloģija, kas ražo enerģiju tā vietā, lai to patērētu, salīdzinājumā ar tradicionālajiem STP, kas izmanto enerģiju saturošus motorus, izplūdes ventilatorus, sūkņus un pūtējus. Šajā konstrukcijā notekūdeņu attīrīšanai netiek izmantotas ķimikālijas, bet notekūdeņu attīrīšanai tiek izmantoti mikroorganismi, augi un grants (1 miljons litru notekūdeņu dienā).</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9750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00933" y="7059602"/>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3064920" cy="720000"/>
            <a:chOff x="3470923" y="8368364"/>
            <a:chExt cx="3064920"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92724" y="8524023"/>
              <a:ext cx="94311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46764"/>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298737" y="7776404"/>
              <a:ext cx="96857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10/10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8/10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Cows in a meadow  Description automatically generated with low confidence">
            <a:extLst>
              <a:ext uri="{FF2B5EF4-FFF2-40B4-BE49-F238E27FC236}">
                <a16:creationId xmlns:a16="http://schemas.microsoft.com/office/drawing/2014/main" id="{58F73BA4-9BEA-40C9-A39F-DBF9F4087AB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5285" y="1348095"/>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6522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608973" y="47595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B4.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Ecostp</a:t>
            </a:r>
            <a:endPar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r>
              <a:rPr lang="lv-LV" sz="2400" b="1" dirty="0">
                <a:solidFill>
                  <a:srgbClr val="002060"/>
                </a:solidFill>
                <a:latin typeface="Lucida Calligraphy" panose="03010101010101010101" pitchFamily="66" charset="0"/>
              </a:rPr>
              <a:t>P</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63869" y="4821986"/>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EcoStp</a:t>
            </a:r>
            <a:endParaRPr kumimoji="0" lang="en-US" sz="155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3.</a:t>
            </a:r>
            <a:r>
              <a:rPr dirty="0"/>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V</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50" dirty="0">
                <a:solidFill>
                  <a:prstClr val="black"/>
                </a:solidFill>
                <a:latin typeface="Comic Sans MS" panose="030F0702030302020204" pitchFamily="66" charset="0"/>
              </a:rPr>
              <a:t>L</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6.</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Ū</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 un </a:t>
            </a:r>
            <a:r>
              <a:rPr lang="lv-LV" sz="1550" dirty="0">
                <a:solidFill>
                  <a:prstClr val="black"/>
                </a:solidFill>
                <a:latin typeface="Comic Sans MS" panose="030F0702030302020204" pitchFamily="66" charset="0"/>
              </a:rPr>
              <a:t>S</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anitārija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8.</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Pienācīga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N</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odarbinātība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50" dirty="0">
                <a:solidFill>
                  <a:prstClr val="black"/>
                </a:solidFill>
                <a:latin typeface="Comic Sans MS" panose="030F0702030302020204" pitchFamily="66" charset="0"/>
              </a:rPr>
              <a:t>E</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konomiskā</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I</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zaugsme</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9.</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I</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50" dirty="0">
                <a:solidFill>
                  <a:prstClr val="black"/>
                </a:solidFill>
                <a:latin typeface="Comic Sans MS" panose="030F0702030302020204" pitchFamily="66" charset="0"/>
              </a:rPr>
              <a:t>I</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P</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50" dirty="0">
                <a:solidFill>
                  <a:prstClr val="black"/>
                </a:solidFill>
                <a:latin typeface="Comic Sans MS" panose="030F0702030302020204" pitchFamily="66" charset="0"/>
              </a:rPr>
              <a:t>K</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opienas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P</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50" dirty="0">
                <a:solidFill>
                  <a:prstClr val="black"/>
                </a:solidFill>
                <a:latin typeface="Comic Sans MS" panose="030F0702030302020204" pitchFamily="66" charset="0"/>
              </a:rPr>
              <a:t>R</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lang="lv-LV" sz="1550" dirty="0">
                <a:solidFill>
                  <a:prstClr val="black"/>
                </a:solidFill>
                <a:latin typeface="Comic Sans MS" panose="030F0702030302020204" pitchFamily="66" charset="0"/>
              </a:rPr>
              <a:t> Darbības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15.</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Z</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emes</a:t>
            </a:r>
            <a:endPar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5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Indija</a:t>
            </a:r>
            <a:endPar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ālā</a:t>
            </a:r>
            <a:r>
              <a:rPr kumimoji="0" lang="lv-LV"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Palaišanas</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50" dirty="0">
                <a:solidFill>
                  <a:prstClr val="black"/>
                </a:solidFill>
                <a:latin typeface="Comic Sans MS" panose="030F0702030302020204" pitchFamily="66" charset="0"/>
              </a:rPr>
              <a:t>B</a:t>
            </a:r>
            <a:r>
              <a:rPr kumimoji="0" lang="en-US" sz="155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55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55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Gadi:</a:t>
            </a:r>
            <a:r>
              <a:rPr dirty="0"/>
              <a:t> </a:t>
            </a:r>
            <a:r>
              <a:rPr kumimoji="0" lang="en-US" sz="155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2019., 2018.</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bottle, beer  Description automatically generated">
            <a:extLst>
              <a:ext uri="{FF2B5EF4-FFF2-40B4-BE49-F238E27FC236}">
                <a16:creationId xmlns:a16="http://schemas.microsoft.com/office/drawing/2014/main" id="{D6A9EC87-1117-4929-989F-68520253EF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973" y="142110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B4758DF0-5CA7-4E9A-9F5F-855FDAACA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9720" y="8009083"/>
            <a:ext cx="1080000" cy="1080000"/>
          </a:xfrm>
          <a:prstGeom prst="rect">
            <a:avLst/>
          </a:prstGeom>
        </p:spPr>
      </p:pic>
      <p:sp>
        <p:nvSpPr>
          <p:cNvPr id="9" name="TextBox 8">
            <a:extLst>
              <a:ext uri="{FF2B5EF4-FFF2-40B4-BE49-F238E27FC236}">
                <a16:creationId xmlns:a16="http://schemas.microsoft.com/office/drawing/2014/main" id="{F9346B05-7A44-4D4D-A315-B345CC3B845F}"/>
              </a:ext>
            </a:extLst>
          </p:cNvPr>
          <p:cNvSpPr txBox="1"/>
          <p:nvPr/>
        </p:nvSpPr>
        <p:spPr>
          <a:xfrm>
            <a:off x="4503208" y="7733614"/>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13142234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C4. M</a:t>
            </a:r>
            <a:r>
              <a:rPr kumimoji="0" lang="lv-LV"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anaOzola</a:t>
            </a:r>
            <a:r>
              <a:rPr kumimoji="0" lang="lv-LV"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publiskais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tirgus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6179" y="5014030"/>
            <a:ext cx="6170466"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KOVID</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-19”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pandēmiju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grupa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izveidoja</a:t>
            </a:r>
            <a:r>
              <a:rPr dirty="0"/>
              <a:t> </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M</a:t>
            </a:r>
            <a:r>
              <a:rPr kumimoji="0" lang="lv-LV"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ansOzols</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publisko</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tirgu</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jautāja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varētu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attīstīt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vairāk</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pieslēgtu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atsaucīgāku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pārtikas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tīklu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nodrošinātu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pārtikas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pieejamību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krīzes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Pateicoties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Česapīka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mežam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pagalmā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viņi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izveidoja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savstarpēju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tiešsaistes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platformu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palielinātu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pārtikas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pieejamību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mazāk</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aizsargātām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iedzīvotāju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grupām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vietējo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pārtikas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ražotāju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ekonomisko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potenciālu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2" y="7020063"/>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09945"/>
                <a:ext cx="1027281" cy="31401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759562"/>
            <a:ext cx="2940705" cy="666344"/>
            <a:chOff x="3496437" y="7759562"/>
            <a:chExt cx="2940705" cy="666344"/>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759562"/>
              <a:ext cx="2940705" cy="666344"/>
              <a:chOff x="3496437" y="7759562"/>
              <a:chExt cx="2940705" cy="666344"/>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759562"/>
                <a:ext cx="2940705" cy="666344"/>
                <a:chOff x="3496438" y="8227392"/>
                <a:chExt cx="2543232" cy="666344"/>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227392"/>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42396" y="8245736"/>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168899" y="7932929"/>
                <a:ext cx="135384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FFC000">
                        <a:lumMod val="75000"/>
                      </a:srgbClr>
                    </a:solidFill>
                    <a:effectLst/>
                    <a:uLnTx/>
                    <a:uFillTx/>
                    <a:latin typeface="Lucida Calligraphy" panose="03010101010101010101" pitchFamily="66" charset="0"/>
                    <a:ea typeface="+mn-ea"/>
                    <a:cs typeface="+mn-cs"/>
                  </a:rPr>
                  <a:t>Materiāli</a:t>
                </a:r>
                <a:endParaRPr kumimoji="0" lang="en-US" sz="1400" b="0" i="0" u="none" strike="noStrike" kern="1200" cap="none" spc="0" normalizeH="0" baseline="0" dirty="0">
                  <a:ln>
                    <a:noFill/>
                  </a:ln>
                  <a:solidFill>
                    <a:srgbClr val="FFC000">
                      <a:lumMod val="75000"/>
                    </a:srgbClr>
                  </a:solidFill>
                  <a:effectLst/>
                  <a:uLnTx/>
                  <a:uFillTx/>
                  <a:latin typeface="Lucida Calligraphy" panose="03010101010101010101" pitchFamily="66" charset="0"/>
                  <a:ea typeface="+mn-ea"/>
                  <a:cs typeface="+mn-cs"/>
                </a:endParaRP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38610" y="7886660"/>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dirty="0">
                  <a:ln>
                    <a:noFill/>
                  </a:ln>
                  <a:solidFill>
                    <a:srgbClr val="FFC000">
                      <a:lumMod val="75000"/>
                    </a:srgbClr>
                  </a:solidFill>
                  <a:effectLst/>
                  <a:uLnTx/>
                  <a:uFillTx/>
                  <a:latin typeface="Lucida Calligraphy" panose="03010101010101010101" pitchFamily="66" charset="0"/>
                  <a:ea typeface="+mn-ea"/>
                  <a:cs typeface="+mn-cs"/>
                </a:rPr>
                <a:t>3/10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471745"/>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402066" y="7759562"/>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43207" y="7733220"/>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419090"/>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337293" y="8498502"/>
              <a:ext cx="963413"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703124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410200" y="7060158"/>
              <a:ext cx="93564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10/10</a:t>
              </a:r>
            </a:p>
          </p:txBody>
        </p:sp>
      </p:grpSp>
      <p:pic>
        <p:nvPicPr>
          <p:cNvPr id="21" name="Picture 20" descr="A large tree in a park  Description automatically generated with medium confidence">
            <a:extLst>
              <a:ext uri="{FF2B5EF4-FFF2-40B4-BE49-F238E27FC236}">
                <a16:creationId xmlns:a16="http://schemas.microsoft.com/office/drawing/2014/main" id="{2349EB9F-AEED-4FA7-AF4D-6EF128A28A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5675" y="1276889"/>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176853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02434"/>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C4. M</a:t>
            </a:r>
            <a:r>
              <a:rPr kumimoji="0" lang="lv-LV"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ana</a:t>
            </a:r>
            <a:r>
              <a:rPr lang="lv-LV" sz="2400" b="1" dirty="0" err="1">
                <a:solidFill>
                  <a:srgbClr val="C00000"/>
                </a:solidFill>
                <a:latin typeface="Lucida Calligraphy" panose="03010101010101010101" pitchFamily="66" charset="0"/>
              </a:rPr>
              <a:t>Ozola</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publiskais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 </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tirgus</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r>
              <a:rPr lang="lv-LV" sz="2400" b="1" dirty="0">
                <a:solidFill>
                  <a:srgbClr val="C00000"/>
                </a:solidFill>
                <a:latin typeface="Lucida Calligraphy" panose="03010101010101010101" pitchFamily="66" charset="0"/>
              </a:rPr>
              <a:t>P</a:t>
            </a:r>
            <a:r>
              <a:rPr kumimoji="0" lang="en-US" sz="2400" b="1"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7296" y="5618596"/>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M</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anaOzola</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Publiskais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iTrgus</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MyOak</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Public</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Market</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2.</a:t>
            </a:r>
            <a:r>
              <a:rPr dirty="0"/>
              <a:t> </a:t>
            </a:r>
            <a:r>
              <a:rPr lang="lv-LV" sz="1700" dirty="0">
                <a:solidFill>
                  <a:prstClr val="black"/>
                </a:solidFill>
                <a:latin typeface="Comic Sans MS" panose="030F0702030302020204" pitchFamily="66" charset="0"/>
              </a:rPr>
              <a:t>Bez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Bada,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8.</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Pienācīga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darbinātība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E</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konomiskā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zaugsme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10.</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Samazinātā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e</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vienlīdzība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Kopienas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ālā</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Timeline  Description automatically generated">
            <a:extLst>
              <a:ext uri="{FF2B5EF4-FFF2-40B4-BE49-F238E27FC236}">
                <a16:creationId xmlns:a16="http://schemas.microsoft.com/office/drawing/2014/main" id="{0D4718F8-1725-4606-A9C0-4B7CD89434DB}"/>
              </a:ext>
            </a:extLst>
          </p:cNvPr>
          <p:cNvPicPr>
            <a:picLocks noChangeAspect="1"/>
          </p:cNvPicPr>
          <p:nvPr/>
        </p:nvPicPr>
        <p:blipFill rotWithShape="1">
          <a:blip r:embed="rId3">
            <a:extLst>
              <a:ext uri="{28A0092B-C50C-407E-A947-70E740481C1C}">
                <a14:useLocalDpi xmlns:a14="http://schemas.microsoft.com/office/drawing/2010/main" val="0"/>
              </a:ext>
            </a:extLst>
          </a:blip>
          <a:srcRect l="3934" r="5383"/>
          <a:stretch/>
        </p:blipFill>
        <p:spPr>
          <a:xfrm>
            <a:off x="561475" y="1653947"/>
            <a:ext cx="5716526"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E86346F9-B40F-4B5D-B49B-2307BB3F8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5909" y="8119851"/>
            <a:ext cx="1080000" cy="1080000"/>
          </a:xfrm>
          <a:prstGeom prst="rect">
            <a:avLst/>
          </a:prstGeom>
        </p:spPr>
      </p:pic>
      <p:sp>
        <p:nvSpPr>
          <p:cNvPr id="9" name="TextBox 8">
            <a:extLst>
              <a:ext uri="{FF2B5EF4-FFF2-40B4-BE49-F238E27FC236}">
                <a16:creationId xmlns:a16="http://schemas.microsoft.com/office/drawing/2014/main" id="{ACD16A41-0B8C-4BC1-8E6D-95F57AF210B2}"/>
              </a:ext>
            </a:extLst>
          </p:cNvPr>
          <p:cNvSpPr txBox="1"/>
          <p:nvPr/>
        </p:nvSpPr>
        <p:spPr>
          <a:xfrm>
            <a:off x="4629377" y="7844675"/>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837462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90023" y="413598"/>
            <a:ext cx="5734460" cy="770082"/>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D4. </a:t>
            </a:r>
            <a:r>
              <a:rPr lang="lv-LV" sz="2400" b="1" dirty="0" err="1">
                <a:solidFill>
                  <a:prstClr val="black"/>
                </a:solidFill>
                <a:latin typeface="Lucida Calligraphy" panose="03010101010101010101" pitchFamily="66" charset="0"/>
              </a:rPr>
              <a:t>The</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Moist</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Brick</a:t>
            </a:r>
            <a:r>
              <a:rPr lang="lv-LV" sz="2400" b="1" dirty="0">
                <a:solidFill>
                  <a:prstClr val="black"/>
                </a:solidFill>
                <a:latin typeface="Lucida Calligraphy" panose="03010101010101010101" pitchFamily="66" charset="0"/>
              </a:rPr>
              <a:t> (Mitrais Ķieģelis)</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961565"/>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Lai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atrisinātu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ekstrēmās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laikapstākļu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izmaiņas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nodrošinātu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risinājumu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dabiskai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dzesēšanai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Moist</a:t>
            </a:r>
            <a:r>
              <a:rPr dirty="0"/>
              <a:t> </a:t>
            </a:r>
            <a:r>
              <a:rPr kumimoji="0" lang="en-US" sz="1500" b="1" i="0" u="none" strike="noStrike" kern="1200" cap="none" spc="0" normalizeH="0" baseline="0" dirty="0">
                <a:ln>
                  <a:noFill/>
                </a:ln>
                <a:solidFill>
                  <a:schemeClr val="tx1"/>
                </a:solidFill>
                <a:effectLst/>
                <a:uLnTx/>
                <a:uFillTx/>
                <a:latin typeface="Comic Sans MS" panose="030F0702030302020204" pitchFamily="66" charset="0"/>
                <a:ea typeface="+mn-ea"/>
                <a:cs typeface="+mn-cs"/>
              </a:rPr>
              <a:t>Brick</a:t>
            </a:r>
            <a:r>
              <a:rPr dirty="0"/>
              <a:t> </a:t>
            </a:r>
            <a:r>
              <a:rPr sz="1500" dirty="0">
                <a:solidFill>
                  <a:schemeClr val="tx1"/>
                </a:solidFill>
                <a:latin typeface="Comic Sans MS" panose="030F0702030302020204" pitchFamily="66" charset="0"/>
              </a:rPr>
              <a:t>tika </a:t>
            </a:r>
            <a:r>
              <a:rPr sz="1500" dirty="0" err="1">
                <a:solidFill>
                  <a:schemeClr val="tx1"/>
                </a:solidFill>
                <a:latin typeface="Comic Sans MS" panose="030F0702030302020204" pitchFamily="66" charset="0"/>
              </a:rPr>
              <a:t>veidots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kā</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būvmateriāls</a:t>
            </a:r>
            <a:r>
              <a:rPr sz="1500" dirty="0">
                <a:solidFill>
                  <a:schemeClr val="tx1"/>
                </a:solidFill>
                <a:latin typeface="Comic Sans MS" panose="030F0702030302020204" pitchFamily="66" charset="0"/>
              </a:rPr>
              <a:t>, kas </a:t>
            </a:r>
            <a:r>
              <a:rPr sz="1500" dirty="0" err="1">
                <a:solidFill>
                  <a:schemeClr val="tx1"/>
                </a:solidFill>
                <a:latin typeface="Comic Sans MS" panose="030F0702030302020204" pitchFamily="66" charset="0"/>
              </a:rPr>
              <a:t>kondensētu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ūdeni</a:t>
            </a:r>
            <a:r>
              <a:rPr sz="1500" dirty="0">
                <a:solidFill>
                  <a:schemeClr val="tx1"/>
                </a:solidFill>
                <a:latin typeface="Comic Sans MS" panose="030F0702030302020204" pitchFamily="66" charset="0"/>
              </a:rPr>
              <a:t> no </a:t>
            </a:r>
            <a:r>
              <a:rPr sz="1500" dirty="0" err="1">
                <a:solidFill>
                  <a:schemeClr val="tx1"/>
                </a:solidFill>
                <a:latin typeface="Comic Sans MS" panose="030F0702030302020204" pitchFamily="66" charset="0"/>
              </a:rPr>
              <a:t>nakts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gaisa</a:t>
            </a:r>
            <a:r>
              <a:rPr sz="1500" dirty="0">
                <a:solidFill>
                  <a:schemeClr val="tx1"/>
                </a:solidFill>
                <a:latin typeface="Comic Sans MS" panose="030F0702030302020204" pitchFamily="66" charset="0"/>
              </a:rPr>
              <a:t> un </a:t>
            </a:r>
            <a:r>
              <a:rPr sz="1500" dirty="0" err="1">
                <a:solidFill>
                  <a:schemeClr val="tx1"/>
                </a:solidFill>
                <a:latin typeface="Comic Sans MS" panose="030F0702030302020204" pitchFamily="66" charset="0"/>
              </a:rPr>
              <a:t>savāktu</a:t>
            </a:r>
            <a:r>
              <a:rPr sz="1500" dirty="0">
                <a:solidFill>
                  <a:schemeClr val="tx1"/>
                </a:solidFill>
                <a:latin typeface="Comic Sans MS" panose="030F0702030302020204" pitchFamily="66" charset="0"/>
              </a:rPr>
              <a:t> to </a:t>
            </a:r>
            <a:r>
              <a:rPr sz="1500" dirty="0" err="1">
                <a:solidFill>
                  <a:schemeClr val="tx1"/>
                </a:solidFill>
                <a:latin typeface="Comic Sans MS" panose="030F0702030302020204" pitchFamily="66" charset="0"/>
              </a:rPr>
              <a:t>uz</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virsmas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kā</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iztvaikošanas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dzesēšanas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sistēm</a:t>
            </a:r>
            <a:r>
              <a:rPr lang="lv-LV" sz="1500" dirty="0">
                <a:solidFill>
                  <a:schemeClr val="tx1"/>
                </a:solidFill>
                <a:latin typeface="Comic Sans MS" panose="030F0702030302020204" pitchFamily="66" charset="0"/>
              </a:rPr>
              <a:t>a</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ēkām</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Komandu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iedvesmoja</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hidrofilie</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mati</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uz</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dažu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augu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virsm</a:t>
            </a:r>
            <a:r>
              <a:rPr lang="lv-LV" sz="1500" dirty="0" err="1">
                <a:solidFill>
                  <a:schemeClr val="tx1"/>
                </a:solidFill>
                <a:latin typeface="Comic Sans MS" panose="030F0702030302020204" pitchFamily="66" charset="0"/>
              </a:rPr>
              <a:t>ām</a:t>
            </a:r>
            <a:r>
              <a:rPr sz="1500" dirty="0">
                <a:solidFill>
                  <a:schemeClr val="tx1"/>
                </a:solidFill>
                <a:latin typeface="Comic Sans MS" panose="030F0702030302020204" pitchFamily="66" charset="0"/>
              </a:rPr>
              <a:t> un </a:t>
            </a:r>
            <a:r>
              <a:rPr sz="1500" dirty="0" err="1">
                <a:solidFill>
                  <a:schemeClr val="tx1"/>
                </a:solidFill>
                <a:latin typeface="Comic Sans MS" panose="030F0702030302020204" pitchFamily="66" charset="0"/>
              </a:rPr>
              <a:t>Teksasas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horvātu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ķirzaka</a:t>
            </a:r>
            <a:r>
              <a:rPr sz="1500" dirty="0">
                <a:solidFill>
                  <a:schemeClr val="tx1"/>
                </a:solidFill>
                <a:latin typeface="Comic Sans MS" panose="030F0702030302020204" pitchFamily="66" charset="0"/>
              </a:rPr>
              <a:t>, kas </a:t>
            </a:r>
            <a:r>
              <a:rPr sz="1500" dirty="0" err="1">
                <a:solidFill>
                  <a:schemeClr val="tx1"/>
                </a:solidFill>
                <a:latin typeface="Comic Sans MS" panose="030F0702030302020204" pitchFamily="66" charset="0"/>
              </a:rPr>
              <a:t>izmanto</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kapilāru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darbību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lai</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pārvietotu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ūdeni</a:t>
            </a:r>
            <a:r>
              <a:rPr sz="1500" dirty="0">
                <a:solidFill>
                  <a:schemeClr val="tx1"/>
                </a:solidFill>
                <a:latin typeface="Comic Sans MS" panose="030F0702030302020204" pitchFamily="66" charset="0"/>
              </a:rPr>
              <a:t> no </a:t>
            </a:r>
            <a:r>
              <a:rPr sz="1500" dirty="0" err="1">
                <a:solidFill>
                  <a:schemeClr val="tx1"/>
                </a:solidFill>
                <a:latin typeface="Comic Sans MS" panose="030F0702030302020204" pitchFamily="66" charset="0"/>
              </a:rPr>
              <a:t>jebkuras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vietas</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uz</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savu</a:t>
            </a:r>
            <a:r>
              <a:rPr sz="1500" dirty="0">
                <a:solidFill>
                  <a:schemeClr val="tx1"/>
                </a:solidFill>
                <a:latin typeface="Comic Sans MS" panose="030F0702030302020204" pitchFamily="66" charset="0"/>
              </a:rPr>
              <a:t> </a:t>
            </a:r>
            <a:r>
              <a:rPr sz="1500" dirty="0" err="1">
                <a:solidFill>
                  <a:schemeClr val="tx1"/>
                </a:solidFill>
                <a:latin typeface="Comic Sans MS" panose="030F0702030302020204" pitchFamily="66" charset="0"/>
              </a:rPr>
              <a:t>ādu</a:t>
            </a:r>
            <a:r>
              <a:rPr sz="1500" dirty="0">
                <a:solidFill>
                  <a:schemeClr val="tx1"/>
                </a:solidFill>
                <a:latin typeface="Comic Sans MS" panose="030F0702030302020204" pitchFamily="66" charset="0"/>
              </a:rPr>
              <a:t>.</a:t>
            </a:r>
            <a:endParaRPr kumimoji="0" lang="en-US" sz="1500" b="1" i="0" u="none" strike="noStrike" kern="1200" cap="none" spc="0" normalizeH="0" baseline="0" noProof="0" dirty="0">
              <a:ln>
                <a:noFill/>
              </a:ln>
              <a:solidFill>
                <a:schemeClr val="tx1"/>
              </a:solidFill>
              <a:effectLst/>
              <a:uLnTx/>
              <a:uFillTx/>
              <a:latin typeface="Comic Sans MS" panose="030F0702030302020204" pitchFamily="66" charset="0"/>
            </a:endParaRP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7052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9/10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7/10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56050"/>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4/10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21" name="Picture 20" descr="A close up of a lizard  Description automatically generated with low confidence">
            <a:extLst>
              <a:ext uri="{FF2B5EF4-FFF2-40B4-BE49-F238E27FC236}">
                <a16:creationId xmlns:a16="http://schemas.microsoft.com/office/drawing/2014/main" id="{165D3CCE-E18A-41B8-B195-83C4E8158B1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0023" y="1245414"/>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848237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44964"/>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D4. </a:t>
            </a:r>
            <a:r>
              <a:rPr lang="lv-LV" sz="2400" b="1" dirty="0" err="1">
                <a:solidFill>
                  <a:prstClr val="black"/>
                </a:solidFill>
                <a:latin typeface="Lucida Calligraphy" panose="03010101010101010101" pitchFamily="66" charset="0"/>
              </a:rPr>
              <a:t>The</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Moist</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Brick</a:t>
            </a:r>
            <a:endPar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r>
              <a:rPr lang="lv-LV" sz="2400" b="1" dirty="0">
                <a:solidFill>
                  <a:prstClr val="black"/>
                </a:solidFill>
                <a:latin typeface="Lucida Calligraphy" panose="03010101010101010101" pitchFamily="66" charset="0"/>
              </a:rPr>
              <a:t>P</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516866"/>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The Moist Brick</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Jaunatnes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a:extLst>
              <a:ext uri="{FF2B5EF4-FFF2-40B4-BE49-F238E27FC236}">
                <a16:creationId xmlns:a16="http://schemas.microsoft.com/office/drawing/2014/main" id="{0E46EB66-F9DD-4428-9BD9-76979979C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66553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06FBB17D-4F9E-4FC2-8020-2F1F0C0C1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830748"/>
            <a:ext cx="1080000" cy="1080000"/>
          </a:xfrm>
          <a:prstGeom prst="rect">
            <a:avLst/>
          </a:prstGeom>
        </p:spPr>
      </p:pic>
      <p:sp>
        <p:nvSpPr>
          <p:cNvPr id="9" name="TextBox 8">
            <a:extLst>
              <a:ext uri="{FF2B5EF4-FFF2-40B4-BE49-F238E27FC236}">
                <a16:creationId xmlns:a16="http://schemas.microsoft.com/office/drawing/2014/main" id="{AF53A3F2-9A89-4D5C-97F9-5BD20B5061A5}"/>
              </a:ext>
            </a:extLst>
          </p:cNvPr>
          <p:cNvSpPr txBox="1"/>
          <p:nvPr/>
        </p:nvSpPr>
        <p:spPr>
          <a:xfrm>
            <a:off x="2354390" y="8917139"/>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5481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9E576E4F-E4B0-414B-A660-EDB5CD8F8649}"/>
              </a:ext>
            </a:extLst>
          </p:cNvPr>
          <p:cNvSpPr/>
          <p:nvPr/>
        </p:nvSpPr>
        <p:spPr>
          <a:xfrm>
            <a:off x="389334" y="3348318"/>
            <a:ext cx="6159384" cy="2202976"/>
          </a:xfrm>
          <a:prstGeom prst="round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4400" b="1" i="0" strike="noStrike" dirty="0">
                <a:solidFill>
                  <a:schemeClr val="bg1"/>
                </a:solidFill>
                <a:effectLst/>
                <a:latin typeface="Comic Sans MS" panose="030F0702030302020204" pitchFamily="66" charset="0"/>
              </a:rPr>
              <a:t>SAŅEM</a:t>
            </a:r>
            <a:r>
              <a:rPr lang="lv-LV" sz="4400" b="1" i="0" strike="noStrike" dirty="0">
                <a:solidFill>
                  <a:schemeClr val="bg1"/>
                </a:solidFill>
                <a:effectLst/>
                <a:latin typeface="Comic Sans MS" panose="030F0702030302020204" pitchFamily="66" charset="0"/>
              </a:rPr>
              <a:t>IET</a:t>
            </a:r>
            <a:r>
              <a:rPr lang="en-US" sz="4400" b="1" i="0" strike="noStrike" dirty="0">
                <a:solidFill>
                  <a:schemeClr val="bg1"/>
                </a:solidFill>
                <a:effectLst/>
                <a:latin typeface="Comic Sans MS" panose="030F0702030302020204" pitchFamily="66" charset="0"/>
              </a:rPr>
              <a:t> 2 KĀRTIS NO KATRA SPĒLĒTĀJA!!</a:t>
            </a:r>
          </a:p>
        </p:txBody>
      </p:sp>
    </p:spTree>
    <p:extLst>
      <p:ext uri="{BB962C8B-B14F-4D97-AF65-F5344CB8AC3E}">
        <p14:creationId xmlns:p14="http://schemas.microsoft.com/office/powerpoint/2010/main" val="1626297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prstClr val="black"/>
                </a:solidFill>
                <a:effectLst/>
                <a:uLnTx/>
                <a:uFillTx/>
                <a:latin typeface="Lucida Calligraphy" panose="03010101010101010101" pitchFamily="66" charset="0"/>
                <a:ea typeface="+mn-ea"/>
                <a:cs typeface="+mn-cs"/>
              </a:rPr>
              <a:t>E4. Jube</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Ēd</a:t>
            </a:r>
            <a:r>
              <a:rPr kumimoji="0" lang="lv-LV"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amie</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kukaiņi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var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būt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viena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no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atbildēm</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uz</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mūsu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globālo</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pārtikas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krīzi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t>
            </a:r>
            <a:r>
              <a:rPr dirty="0"/>
              <a:t> </a:t>
            </a:r>
            <a:r>
              <a:rPr kumimoji="0" lang="en-US" sz="1600" b="1"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Jube</a:t>
            </a:r>
            <a:r>
              <a:rPr dirty="0"/>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bioloģiski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iedvesmota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kamera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kurā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var </a:t>
            </a:r>
            <a:r>
              <a:rPr lang="lv-LV" sz="1600" dirty="0">
                <a:solidFill>
                  <a:srgbClr val="002060"/>
                </a:solidFill>
                <a:latin typeface="Comic Sans MS" panose="030F0702030302020204" pitchFamily="66" charset="0"/>
              </a:rPr>
              <a:t>notvert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ēdamos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kukaiņus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kurus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iedvesmojuši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gaļēdāj</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augi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Šī</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ierīce</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veicina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ilgtspējīgāku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veidu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iekļaut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olbaltumvielas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uzturvielas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pasaules</a:t>
            </a:r>
            <a:r>
              <a:rPr lang="lv-LV" sz="1600" dirty="0">
                <a:solidFill>
                  <a:srgbClr val="002060"/>
                </a:solidFill>
                <a:latin typeface="Comic Sans MS" panose="030F0702030302020204" pitchFamily="66" charset="0"/>
              </a:rPr>
              <a:t> diētā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piedāvājot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unikālu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skaisti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izgatavotu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kukaiņu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notveršanas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ierīci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54577"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80816"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2/10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8/10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3292" y="8520614"/>
              <a:ext cx="8917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1" y="7730650"/>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4/10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214812" cy="720000"/>
            <a:chOff x="391355" y="8346977"/>
            <a:chExt cx="3214812"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56816" y="8499228"/>
              <a:ext cx="11493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80296" y="7060158"/>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7/10</a:t>
              </a:r>
            </a:p>
          </p:txBody>
        </p:sp>
      </p:grpSp>
      <p:pic>
        <p:nvPicPr>
          <p:cNvPr id="21" name="Picture 20" descr="A close up of a bug  Description automatically generated with low confidence">
            <a:extLst>
              <a:ext uri="{FF2B5EF4-FFF2-40B4-BE49-F238E27FC236}">
                <a16:creationId xmlns:a16="http://schemas.microsoft.com/office/drawing/2014/main" id="{9B0DAB95-709E-4937-805C-CE09F884E03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3289" y="1368189"/>
            <a:ext cx="5712084"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313666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prstClr val="black"/>
                </a:solidFill>
                <a:effectLst/>
                <a:uLnTx/>
                <a:uFillTx/>
                <a:latin typeface="Lucida Calligraphy" panose="03010101010101010101" pitchFamily="66" charset="0"/>
                <a:ea typeface="+mn-ea"/>
                <a:cs typeface="+mn-cs"/>
              </a:rPr>
              <a:t>E4. Jube (protokols)</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7271" y="5047196"/>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Jube</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Bez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abadzības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Bez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Bada,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8.</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Pienācīga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odarbinātība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konomiskā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zaugsme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15.</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emes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Taizeme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ālais</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Palaišanas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2016</a:t>
            </a:r>
            <a:r>
              <a:rPr dirty="0">
                <a:solidFill>
                  <a:schemeClr val="tx1"/>
                </a:solidFill>
                <a:latin typeface="Comic Sans MS" panose="030F0702030302020204" pitchFamily="66" charset="0"/>
              </a:rPr>
              <a:t>. gads</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a:extLst>
              <a:ext uri="{FF2B5EF4-FFF2-40B4-BE49-F238E27FC236}">
                <a16:creationId xmlns:a16="http://schemas.microsoft.com/office/drawing/2014/main" id="{A193DD6F-2258-44F2-BBBE-2D31573D93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48009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B6822AFC-561E-4512-907D-82C7EA61A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1393" y="7848923"/>
            <a:ext cx="1080000" cy="1080000"/>
          </a:xfrm>
          <a:prstGeom prst="rect">
            <a:avLst/>
          </a:prstGeom>
        </p:spPr>
      </p:pic>
      <p:sp>
        <p:nvSpPr>
          <p:cNvPr id="9" name="TextBox 8">
            <a:extLst>
              <a:ext uri="{FF2B5EF4-FFF2-40B4-BE49-F238E27FC236}">
                <a16:creationId xmlns:a16="http://schemas.microsoft.com/office/drawing/2014/main" id="{D5D81AB4-9E55-4BD7-8E47-A0C7286115AA}"/>
              </a:ext>
            </a:extLst>
          </p:cNvPr>
          <p:cNvSpPr txBox="1"/>
          <p:nvPr/>
        </p:nvSpPr>
        <p:spPr>
          <a:xfrm>
            <a:off x="4685504" y="7571924"/>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11842875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F4. </a:t>
            </a:r>
            <a:r>
              <a:rPr lang="lv-LV" sz="2400" b="1" dirty="0" err="1">
                <a:solidFill>
                  <a:srgbClr val="7030A0"/>
                </a:solidFill>
                <a:latin typeface="Lucida Calligraphy" panose="03010101010101010101" pitchFamily="66" charset="0"/>
              </a:rPr>
              <a:t>BottleBricks</a:t>
            </a:r>
            <a:r>
              <a:rPr lang="lv-LV" sz="2400" b="1" dirty="0">
                <a:solidFill>
                  <a:srgbClr val="7030A0"/>
                </a:solidFill>
                <a:latin typeface="Lucida Calligraphy" panose="03010101010101010101" pitchFamily="66" charset="0"/>
              </a:rPr>
              <a:t> (Pudeļu Ķieģeļi)</a:t>
            </a:r>
            <a:endPar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5160014"/>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lang="lv-LV" sz="1500" b="1" dirty="0" err="1">
                <a:solidFill>
                  <a:prstClr val="black"/>
                </a:solidFill>
                <a:latin typeface="Comic Sans MS" panose="030F0702030302020204" pitchFamily="66" charset="0"/>
              </a:rPr>
              <a:t>BottleBricks</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bija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paredzēti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risinātu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pieaugošo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problēmu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saistībā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to, ka</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bēgļu nometnēs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trūkst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piemērotu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mājokļu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Imitējot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Sahāras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sudraba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skudru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spalvu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trīsstūraino</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rievoto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formu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nekustīgo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gaisu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iespiests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zīda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kokonos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arī</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krustenisko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veidojumu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pērļu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māte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savstarpēji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savienojošo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pudeļu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sistēmu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var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uzlabotu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esošās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nojumes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labāk</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aizsargātos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pret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aukstiem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siltiem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slapjiem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laika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apstākļiem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33571"/>
                <a:ext cx="100886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23193" y="7059602"/>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79787" cy="678991"/>
            <a:chOff x="3496437" y="7658439"/>
            <a:chExt cx="2979787"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44574" y="7790694"/>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95212" y="8524023"/>
              <a:ext cx="80671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6/10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80161" y="7790694"/>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26168" y="7779185"/>
              <a:ext cx="85550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3000313" cy="720000"/>
            <a:chOff x="391355" y="8346977"/>
            <a:chExt cx="300031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40048" y="8498502"/>
              <a:ext cx="95162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5/10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6/10</a:t>
              </a:r>
            </a:p>
          </p:txBody>
        </p:sp>
      </p:grpSp>
      <p:pic>
        <p:nvPicPr>
          <p:cNvPr id="21" name="Picture 20" descr="A close up of a bug  Description automatically generated with medium confidence">
            <a:extLst>
              <a:ext uri="{FF2B5EF4-FFF2-40B4-BE49-F238E27FC236}">
                <a16:creationId xmlns:a16="http://schemas.microsoft.com/office/drawing/2014/main" id="{5B09205D-81BA-4C6F-9B9B-7F9A93288D0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0373" y="1371279"/>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6770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F4. </a:t>
            </a:r>
            <a:r>
              <a:rPr lang="lv-LV" sz="2400" b="1" dirty="0" err="1">
                <a:solidFill>
                  <a:srgbClr val="7030A0"/>
                </a:solidFill>
                <a:latin typeface="Lucida Calligraphy" panose="03010101010101010101" pitchFamily="66" charset="0"/>
              </a:rPr>
              <a:t>BottleBricks</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 (</a:t>
            </a:r>
            <a:r>
              <a:rPr lang="lv-LV" sz="2400" b="1" dirty="0">
                <a:solidFill>
                  <a:srgbClr val="7030A0"/>
                </a:solidFill>
                <a:latin typeface="Lucida Calligraphy" panose="03010101010101010101" pitchFamily="66" charset="0"/>
              </a:rPr>
              <a:t>Prototips</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56620" y="5270351"/>
            <a:ext cx="6356194" cy="33893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BottleBricks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3.</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L</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17.</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Kopistiska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M</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ērķu</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S</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asniegšanai</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Nīderlande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ālā</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Izaicinājums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text, device  Description automatically generated">
            <a:extLst>
              <a:ext uri="{FF2B5EF4-FFF2-40B4-BE49-F238E27FC236}">
                <a16:creationId xmlns:a16="http://schemas.microsoft.com/office/drawing/2014/main" id="{271CE598-9E44-4254-A867-851EDDBD7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6035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82CEC3B3-0F0C-497F-8D2D-B5E12A2B1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168" y="7317534"/>
            <a:ext cx="1080000" cy="1080000"/>
          </a:xfrm>
          <a:prstGeom prst="rect">
            <a:avLst/>
          </a:prstGeom>
        </p:spPr>
      </p:pic>
      <p:sp>
        <p:nvSpPr>
          <p:cNvPr id="9" name="TextBox 8">
            <a:extLst>
              <a:ext uri="{FF2B5EF4-FFF2-40B4-BE49-F238E27FC236}">
                <a16:creationId xmlns:a16="http://schemas.microsoft.com/office/drawing/2014/main" id="{DDAAA349-C5FF-43CE-812E-14A3A48FBD4D}"/>
              </a:ext>
            </a:extLst>
          </p:cNvPr>
          <p:cNvSpPr txBox="1"/>
          <p:nvPr/>
        </p:nvSpPr>
        <p:spPr>
          <a:xfrm>
            <a:off x="4460678" y="8392834"/>
            <a:ext cx="2233064" cy="276999"/>
          </a:xfrm>
          <a:prstGeom prst="rect">
            <a:avLst/>
          </a:prstGeom>
          <a:noFill/>
        </p:spPr>
        <p:txBody>
          <a:bodyPr wrap="square">
            <a:spAutoFit/>
          </a:bodyPr>
          <a:lstStyle/>
          <a:p>
            <a:pPr algn="ctr"/>
            <a:r>
              <a:rPr lang="en-US" sz="1200" i="1">
                <a:solidFill>
                  <a:schemeClr val="bg1"/>
                </a:solidFill>
                <a:latin typeface="Comic Sans MS" panose="030F0702030302020204" pitchFamily="66" charset="0"/>
              </a:rPr>
              <a:t>Uzziniet vairāk!</a:t>
            </a:r>
          </a:p>
        </p:txBody>
      </p:sp>
    </p:spTree>
    <p:extLst>
      <p:ext uri="{BB962C8B-B14F-4D97-AF65-F5344CB8AC3E}">
        <p14:creationId xmlns:p14="http://schemas.microsoft.com/office/powerpoint/2010/main" val="25240152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549636"/>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A5. Vel</a:t>
            </a:r>
            <a:r>
              <a:rPr kumimoji="0" lang="lv-LV"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kro</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(P</a:t>
            </a:r>
            <a:r>
              <a:rPr kumimoji="0" lang="lv-LV"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ieķēries pie tevis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2825" y="4863889"/>
            <a:ext cx="6356194" cy="23685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Batang" panose="020B0503020000020004" pitchFamily="18" charset="-127"/>
              </a:rPr>
              <a:t>Mazais</a:t>
            </a:r>
            <a:r>
              <a:rPr lang="lv-LV" sz="1600" dirty="0">
                <a:solidFill>
                  <a:schemeClr val="tx1"/>
                </a:solidFill>
                <a:latin typeface="Comic Sans MS" panose="030F0702030302020204" pitchFamily="66" charset="0"/>
                <a:ea typeface="Batang" panose="020B0503020000020004" pitchFamily="18" charset="-127"/>
              </a:rPr>
              <a:t> Diždadzis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Batang" panose="020B0503020000020004" pitchFamily="18" charset="-127"/>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Batang" panose="020B0503020000020004" pitchFamily="18" charset="-127"/>
              </a:rPr>
              <a:t>kalpoja</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Batang" panose="020B0503020000020004" pitchFamily="18" charset="-127"/>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Batang" panose="020B0503020000020004" pitchFamily="18" charset="-127"/>
              </a:rPr>
              <a:t>kā</a:t>
            </a:r>
            <a:r>
              <a:rPr sz="1600" dirty="0">
                <a:solidFill>
                  <a:schemeClr val="tx1"/>
                </a:solidFill>
                <a:latin typeface="Comic Sans MS" panose="030F0702030302020204" pitchFamily="66" charset="0"/>
              </a:rPr>
              <a:t> </a:t>
            </a:r>
            <a:r>
              <a:rPr kumimoji="0" lang="en-US" sz="1600" b="1" i="0" u="none" strike="noStrike" kern="1200" cap="none" spc="0" normalizeH="0" baseline="0" dirty="0">
                <a:ln>
                  <a:noFill/>
                </a:ln>
                <a:solidFill>
                  <a:schemeClr val="tx1"/>
                </a:solidFill>
                <a:effectLst/>
                <a:uLnTx/>
                <a:uFillTx/>
                <a:latin typeface="Comic Sans MS" panose="030F0702030302020204" pitchFamily="66" charset="0"/>
                <a:ea typeface="Batang" panose="020B0503020000020004" pitchFamily="18" charset="-127"/>
              </a:rPr>
              <a:t>vel</a:t>
            </a:r>
            <a:r>
              <a:rPr kumimoji="0" lang="lv-LV" sz="1600" b="1" i="0" u="none" strike="noStrike" kern="1200" cap="none" spc="0" normalizeH="0" baseline="0" dirty="0" err="1">
                <a:ln>
                  <a:noFill/>
                </a:ln>
                <a:solidFill>
                  <a:schemeClr val="tx1"/>
                </a:solidFill>
                <a:effectLst/>
                <a:uLnTx/>
                <a:uFillTx/>
                <a:latin typeface="Comic Sans MS" panose="030F0702030302020204" pitchFamily="66" charset="0"/>
                <a:ea typeface="Batang" panose="020B0503020000020004" pitchFamily="18" charset="-127"/>
              </a:rPr>
              <a:t>kro</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izgudrojuma</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iedvesmotājs</a:t>
            </a:r>
            <a:r>
              <a:rPr sz="1600" dirty="0">
                <a:solidFill>
                  <a:schemeClr val="tx1"/>
                </a:solidFill>
                <a:latin typeface="Comic Sans MS" panose="030F0702030302020204" pitchFamily="66" charset="0"/>
              </a:rPr>
              <a:t> un </a:t>
            </a:r>
            <a:r>
              <a:rPr sz="1600" dirty="0" err="1">
                <a:solidFill>
                  <a:schemeClr val="tx1"/>
                </a:solidFill>
                <a:latin typeface="Comic Sans MS" panose="030F0702030302020204" pitchFamily="66" charset="0"/>
              </a:rPr>
              <a:t>paraugs</a:t>
            </a:r>
            <a:r>
              <a:rPr sz="1600" dirty="0">
                <a:solidFill>
                  <a:schemeClr val="tx1"/>
                </a:solidFill>
                <a:latin typeface="Comic Sans MS" panose="030F0702030302020204" pitchFamily="66" charset="0"/>
              </a:rPr>
              <a:t>, kas </a:t>
            </a:r>
            <a:r>
              <a:rPr sz="1600" dirty="0" err="1">
                <a:solidFill>
                  <a:schemeClr val="tx1"/>
                </a:solidFill>
                <a:latin typeface="Comic Sans MS" panose="030F0702030302020204" pitchFamily="66" charset="0"/>
              </a:rPr>
              <a:t>atveido</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piestiprināšanas</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stratēģiju</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izmantojot</a:t>
            </a:r>
            <a:r>
              <a:rPr sz="1600" dirty="0">
                <a:solidFill>
                  <a:schemeClr val="tx1"/>
                </a:solidFill>
                <a:latin typeface="Comic Sans MS" panose="030F0702030302020204" pitchFamily="66" charset="0"/>
              </a:rPr>
              <a:t> divas </a:t>
            </a:r>
            <a:r>
              <a:rPr sz="1600" dirty="0" err="1">
                <a:solidFill>
                  <a:schemeClr val="tx1"/>
                </a:solidFill>
                <a:latin typeface="Comic Sans MS" panose="030F0702030302020204" pitchFamily="66" charset="0"/>
              </a:rPr>
              <a:t>auduma</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strēmeles</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tādu</a:t>
            </a:r>
            <a:r>
              <a:rPr sz="1600" dirty="0">
                <a:solidFill>
                  <a:schemeClr val="tx1"/>
                </a:solidFill>
                <a:latin typeface="Comic Sans MS" panose="030F0702030302020204" pitchFamily="66" charset="0"/>
              </a:rPr>
              <a:t>, kas </a:t>
            </a:r>
            <a:r>
              <a:rPr sz="1600" dirty="0" err="1">
                <a:solidFill>
                  <a:schemeClr val="tx1"/>
                </a:solidFill>
                <a:latin typeface="Comic Sans MS" panose="030F0702030302020204" pitchFamily="66" charset="0"/>
              </a:rPr>
              <a:t>atgādina</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vārpstas</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ar</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izliektiem</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āķiem</a:t>
            </a:r>
            <a:r>
              <a:rPr sz="1600" dirty="0">
                <a:solidFill>
                  <a:schemeClr val="tx1"/>
                </a:solidFill>
                <a:latin typeface="Comic Sans MS" panose="030F0702030302020204" pitchFamily="66" charset="0"/>
              </a:rPr>
              <a:t>, un </a:t>
            </a:r>
            <a:r>
              <a:rPr sz="1600" dirty="0" err="1">
                <a:solidFill>
                  <a:schemeClr val="tx1"/>
                </a:solidFill>
                <a:latin typeface="Comic Sans MS" panose="030F0702030302020204" pitchFamily="66" charset="0"/>
              </a:rPr>
              <a:t>tādu</a:t>
            </a:r>
            <a:r>
              <a:rPr sz="1600" dirty="0">
                <a:solidFill>
                  <a:schemeClr val="tx1"/>
                </a:solidFill>
                <a:latin typeface="Comic Sans MS" panose="030F0702030302020204" pitchFamily="66" charset="0"/>
              </a:rPr>
              <a:t>, kas </a:t>
            </a:r>
            <a:r>
              <a:rPr sz="1600" dirty="0" err="1">
                <a:solidFill>
                  <a:schemeClr val="tx1"/>
                </a:solidFill>
                <a:latin typeface="Comic Sans MS" panose="030F0702030302020204" pitchFamily="66" charset="0"/>
              </a:rPr>
              <a:t>atgādina</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dzīvnieku</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kažoku</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ar</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tūkstošiem</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sīku</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cilpu</a:t>
            </a:r>
            <a:r>
              <a:rPr sz="1600" dirty="0">
                <a:solidFill>
                  <a:schemeClr val="tx1"/>
                </a:solidFill>
                <a:latin typeface="Comic Sans MS" panose="030F0702030302020204" pitchFamily="66" charset="0"/>
              </a:rPr>
              <a:t>. Kad </a:t>
            </a:r>
            <a:r>
              <a:rPr sz="1600" dirty="0" err="1">
                <a:solidFill>
                  <a:schemeClr val="tx1"/>
                </a:solidFill>
                <a:latin typeface="Comic Sans MS" panose="030F0702030302020204" pitchFamily="66" charset="0"/>
              </a:rPr>
              <a:t>abi</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audumi</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satiekas</a:t>
            </a:r>
            <a:r>
              <a:rPr sz="1600" dirty="0">
                <a:solidFill>
                  <a:schemeClr val="tx1"/>
                </a:solidFill>
                <a:latin typeface="Comic Sans MS" panose="030F0702030302020204" pitchFamily="66" charset="0"/>
              </a:rPr>
              <a:t>, tie </a:t>
            </a:r>
            <a:r>
              <a:rPr sz="1600" dirty="0" err="1">
                <a:solidFill>
                  <a:schemeClr val="tx1"/>
                </a:solidFill>
                <a:latin typeface="Comic Sans MS" panose="030F0702030302020204" pitchFamily="66" charset="0"/>
              </a:rPr>
              <a:t>cieši</a:t>
            </a:r>
            <a:r>
              <a:rPr sz="1600" dirty="0">
                <a:solidFill>
                  <a:schemeClr val="tx1"/>
                </a:solidFill>
                <a:latin typeface="Comic Sans MS" panose="030F0702030302020204" pitchFamily="66" charset="0"/>
              </a:rPr>
              <a:t>, bet </a:t>
            </a:r>
            <a:r>
              <a:rPr sz="1600" dirty="0" err="1">
                <a:solidFill>
                  <a:schemeClr val="tx1"/>
                </a:solidFill>
                <a:latin typeface="Comic Sans MS" panose="030F0702030302020204" pitchFamily="66" charset="0"/>
              </a:rPr>
              <a:t>noņemami</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turas</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viens</a:t>
            </a:r>
            <a:r>
              <a:rPr sz="1600" dirty="0">
                <a:solidFill>
                  <a:schemeClr val="tx1"/>
                </a:solidFill>
                <a:latin typeface="Comic Sans MS" panose="030F0702030302020204" pitchFamily="66" charset="0"/>
              </a:rPr>
              <a:t> pie </a:t>
            </a:r>
            <a:r>
              <a:rPr sz="1600" dirty="0" err="1">
                <a:solidFill>
                  <a:schemeClr val="tx1"/>
                </a:solidFill>
                <a:latin typeface="Comic Sans MS" panose="030F0702030302020204" pitchFamily="66" charset="0"/>
              </a:rPr>
              <a:t>otra</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ļaujot</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tos</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izmantot</a:t>
            </a:r>
            <a:r>
              <a:rPr sz="1600" dirty="0">
                <a:solidFill>
                  <a:schemeClr val="tx1"/>
                </a:solidFill>
                <a:latin typeface="Comic Sans MS" panose="030F0702030302020204" pitchFamily="66" charset="0"/>
              </a:rPr>
              <a:t> </a:t>
            </a:r>
            <a:r>
              <a:rPr sz="1600" dirty="0" err="1">
                <a:solidFill>
                  <a:schemeClr val="tx1"/>
                </a:solidFill>
                <a:latin typeface="Comic Sans MS" panose="030F0702030302020204" pitchFamily="66" charset="0"/>
              </a:rPr>
              <a:t>atkārtoti</a:t>
            </a:r>
            <a:r>
              <a:rPr sz="1600" dirty="0">
                <a:solidFill>
                  <a:schemeClr val="tx1"/>
                </a:solidFill>
                <a:latin typeface="Comic Sans MS" panose="030F0702030302020204" pitchFamily="66" charset="0"/>
              </a:rPr>
              <a:t>.</a:t>
            </a:r>
            <a:endPar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ea typeface="Batang" panose="020B0503020000020004" pitchFamily="18" charset="-127"/>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085143"/>
                <a:ext cx="123047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480458" y="7059602"/>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380613" y="7785019"/>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482844" y="8530839"/>
              <a:ext cx="9298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83455"/>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a:solidFill>
                    <a:srgbClr val="7030A0"/>
                  </a:solidFill>
                  <a:latin typeface="Lucida Calligraphy" panose="03010101010101010101" pitchFamily="66" charset="0"/>
                </a:rPr>
                <a:t>1</a:t>
              </a: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49676" y="7060158"/>
              <a:ext cx="7961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plant, flower, thistle, outdoor  Description automatically generated">
            <a:extLst>
              <a:ext uri="{FF2B5EF4-FFF2-40B4-BE49-F238E27FC236}">
                <a16:creationId xmlns:a16="http://schemas.microsoft.com/office/drawing/2014/main" id="{71AF7E48-C25C-46D5-AEF5-EA8FC98EEE4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454" y="1284300"/>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170661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A5. Vel</a:t>
            </a:r>
            <a:r>
              <a:rPr kumimoji="0" lang="lv-LV"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kro</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 (P</a:t>
            </a:r>
            <a:r>
              <a:rPr kumimoji="0" lang="lv-LV"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ieķēries pie tevis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r>
              <a:rPr lang="lv-LV" sz="2400" b="1" dirty="0">
                <a:solidFill>
                  <a:srgbClr val="70AD47">
                    <a:lumMod val="50000"/>
                  </a:srgbClr>
                </a:solidFill>
                <a:latin typeface="Lucida Calligraphy" panose="03010101010101010101" pitchFamily="66" charset="0"/>
              </a:rPr>
              <a:t>P</a:t>
            </a:r>
            <a:r>
              <a:rPr kumimoji="0" lang="en-US" sz="2400" b="1" i="0" u="none" strike="noStrike" kern="1200" cap="none" spc="0" normalizeH="0" baseline="0" dirty="0" err="1">
                <a:ln>
                  <a:noFill/>
                </a:ln>
                <a:solidFill>
                  <a:srgbClr val="70AD47">
                    <a:lumMod val="50000"/>
                  </a:srgbClr>
                </a:solidFill>
                <a:effectLst/>
                <a:uLnTx/>
                <a:uFillTx/>
                <a:latin typeface="Lucida Calligraphy" panose="03010101010101010101" pitchFamily="66" charset="0"/>
                <a:ea typeface="+mn-ea"/>
                <a:cs typeface="+mn-cs"/>
              </a:rPr>
              <a:t>rototips</a:t>
            </a:r>
            <a:r>
              <a:rPr kumimoji="0" lang="en-US" sz="2400" b="1" i="0" u="none" strike="noStrike" kern="1200" cap="none" spc="0" normalizeH="0" baseline="0" dirty="0">
                <a:ln>
                  <a:noFill/>
                </a:ln>
                <a:solidFill>
                  <a:srgbClr val="70AD47">
                    <a:lumMod val="50000"/>
                  </a:srgbClr>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18" y="5263736"/>
            <a:ext cx="6003407" cy="33033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Vel</a:t>
            </a:r>
            <a:r>
              <a:rPr kumimoji="0" lang="lv-LV"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kro</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mērķis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Patēriņš</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Šveice</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Vel</a:t>
            </a:r>
            <a:r>
              <a:rPr kumimoji="0" lang="lv-LV"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kro</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SA </a:t>
            </a:r>
            <a:r>
              <a:rPr lang="lv-LV" sz="1700" dirty="0">
                <a:solidFill>
                  <a:prstClr val="black"/>
                </a:solidFill>
                <a:latin typeface="Comic Sans MS" panose="030F0702030302020204" pitchFamily="66" charset="0"/>
              </a:rPr>
              <a:t>Kompānija</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Gadu</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skaits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1955. gads</a:t>
            </a:r>
          </a:p>
        </p:txBody>
      </p:sp>
      <p:sp>
        <p:nvSpPr>
          <p:cNvPr id="50" name="TextBox 49">
            <a:extLst>
              <a:ext uri="{FF2B5EF4-FFF2-40B4-BE49-F238E27FC236}">
                <a16:creationId xmlns:a16="http://schemas.microsoft.com/office/drawing/2014/main" id="{71810F94-C321-4F9F-AC34-5CE6B57BEA75}"/>
              </a:ext>
            </a:extLst>
          </p:cNvPr>
          <p:cNvSpPr txBox="1"/>
          <p:nvPr/>
        </p:nvSpPr>
        <p:spPr>
          <a:xfrm>
            <a:off x="857271" y="8342380"/>
            <a:ext cx="5132302"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Inovācija</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ko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iedvesmo</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daba</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asknature</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Dabas</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radītā</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inovācija</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 (n.d.). I</a:t>
            </a:r>
            <a:r>
              <a:rPr kumimoji="0" lang="lv-LV" sz="1200" b="0" i="1" u="none" strike="noStrike" kern="1200" cap="none" spc="0" normalizeH="0" baseline="0" dirty="0">
                <a:ln>
                  <a:noFill/>
                </a:ln>
                <a:solidFill>
                  <a:prstClr val="black"/>
                </a:solidFill>
                <a:effectLst/>
                <a:uLnTx/>
                <a:uFillTx/>
                <a:latin typeface="Calibri" panose="020F0502020204030204"/>
                <a:ea typeface="+mn-ea"/>
                <a:cs typeface="+mn-cs"/>
              </a:rPr>
              <a:t>e</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gūts</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2021.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gada</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1.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decembrī</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no https://asknature.org/.</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Akcijas</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attēli</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fotoattēli</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vektori</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&amp;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amīši</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Ilustrācijas</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radošajiem</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projektiem</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Shutterstock. (n.d.).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Iz</a:t>
            </a:r>
            <a:r>
              <a:rPr kumimoji="0" lang="lv-LV" sz="1200" b="0" i="1" u="none" strike="noStrike" kern="1200" cap="none" spc="0" normalizeH="0" baseline="0" dirty="0">
                <a:ln>
                  <a:noFill/>
                </a:ln>
                <a:solidFill>
                  <a:prstClr val="black"/>
                </a:solidFill>
                <a:effectLst/>
                <a:uLnTx/>
                <a:uFillTx/>
                <a:latin typeface="Calibri" panose="020F0502020204030204"/>
                <a:ea typeface="+mn-ea"/>
                <a:cs typeface="+mn-cs"/>
              </a:rPr>
              <a:t>e</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ūts</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2021.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gada</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1. </a:t>
            </a:r>
            <a:r>
              <a:rPr kumimoji="0" lang="en-US" sz="1200" b="0" i="1" u="none" strike="noStrike" kern="1200" cap="none" spc="0" normalizeH="0" baseline="0" dirty="0" err="1">
                <a:ln>
                  <a:noFill/>
                </a:ln>
                <a:solidFill>
                  <a:prstClr val="black"/>
                </a:solidFill>
                <a:effectLst/>
                <a:uLnTx/>
                <a:uFillTx/>
                <a:latin typeface="Calibri" panose="020F0502020204030204"/>
                <a:ea typeface="+mn-ea"/>
                <a:cs typeface="+mn-cs"/>
              </a:rPr>
              <a:t>decembrī</a:t>
            </a:r>
            <a:r>
              <a:rPr kumimoji="0" lang="en-US" sz="1200" b="0" i="1" u="none" strike="noStrike" kern="1200" cap="none" spc="0" normalizeH="0" baseline="0" dirty="0">
                <a:ln>
                  <a:noFill/>
                </a:ln>
                <a:solidFill>
                  <a:prstClr val="black"/>
                </a:solidFill>
                <a:effectLst/>
                <a:uLnTx/>
                <a:uFillTx/>
                <a:latin typeface="Calibri" panose="020F0502020204030204"/>
                <a:ea typeface="+mn-ea"/>
                <a:cs typeface="+mn-cs"/>
              </a:rPr>
              <a:t> no https://www.shutterstock.com/.</a:t>
            </a:r>
          </a:p>
        </p:txBody>
      </p:sp>
      <p:pic>
        <p:nvPicPr>
          <p:cNvPr id="3" name="Picture 2">
            <a:extLst>
              <a:ext uri="{FF2B5EF4-FFF2-40B4-BE49-F238E27FC236}">
                <a16:creationId xmlns:a16="http://schemas.microsoft.com/office/drawing/2014/main" id="{31B9CA2A-EE15-436F-8EDB-D365D0F295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108" y="1679610"/>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ECF8B63C-1768-4C5A-9002-4DF0091957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9573" y="6375395"/>
            <a:ext cx="1080000" cy="1080000"/>
          </a:xfrm>
          <a:prstGeom prst="rect">
            <a:avLst/>
          </a:prstGeom>
        </p:spPr>
      </p:pic>
      <p:sp>
        <p:nvSpPr>
          <p:cNvPr id="9" name="TextBox 8">
            <a:extLst>
              <a:ext uri="{FF2B5EF4-FFF2-40B4-BE49-F238E27FC236}">
                <a16:creationId xmlns:a16="http://schemas.microsoft.com/office/drawing/2014/main" id="{D79D11D2-DCBD-4EBA-922D-E7510B0506EC}"/>
              </a:ext>
            </a:extLst>
          </p:cNvPr>
          <p:cNvSpPr txBox="1"/>
          <p:nvPr/>
        </p:nvSpPr>
        <p:spPr>
          <a:xfrm>
            <a:off x="4333088" y="6074940"/>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38871405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B5.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Powercone</a:t>
            </a:r>
            <a:r>
              <a:rPr kumimoji="0" lang="lv-LV"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 (Spēka Konuss)</a:t>
            </a:r>
            <a:endPar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86383" y="5033628"/>
            <a:ext cx="6315139" cy="2090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Moderno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vēja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turbīnu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lāpstiņ</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nabadzīgas</a:t>
            </a:r>
            <a:endPar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aerodinamiskās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īpašības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pie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lāpstas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saknes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Izmantojot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atjaunināto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ģeometriju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atkarīga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krītošas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kļavas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sēklas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plūsmas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ceļa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5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PowerCone</a:t>
            </a:r>
            <a:r>
              <a:rPr dirty="0"/>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izlīdzina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spiediena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sadalījumu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visā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rotora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diskā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samazina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brāzmas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ietekmi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palielinot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visas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turbīnas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veiktspēju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vienlaikus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samazinot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slodzi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rotoram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87997" cy="684000"/>
            <a:chOff x="391355" y="6910614"/>
            <a:chExt cx="298799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123981"/>
                <a:ext cx="1136500"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370488" y="7059602"/>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4/10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24500" y="8524023"/>
              <a:ext cx="91077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80161" y="7754724"/>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5/10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3199309" cy="720000"/>
            <a:chOff x="391355" y="8346977"/>
            <a:chExt cx="3199309"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511734"/>
              <a:ext cx="11493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9/10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408175" y="7060158"/>
              <a:ext cx="937665"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10/10</a:t>
              </a:r>
            </a:p>
          </p:txBody>
        </p:sp>
      </p:grpSp>
      <p:pic>
        <p:nvPicPr>
          <p:cNvPr id="23" name="Picture 22" descr="A picture containing outdoor  Description automatically generated">
            <a:extLst>
              <a:ext uri="{FF2B5EF4-FFF2-40B4-BE49-F238E27FC236}">
                <a16:creationId xmlns:a16="http://schemas.microsoft.com/office/drawing/2014/main" id="{F14EFE3E-EC87-4829-8EBF-18C8304612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1972" y="1379245"/>
            <a:ext cx="571462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50711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1048"/>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B5. </a:t>
            </a:r>
            <a:r>
              <a:rPr kumimoji="0" lang="en-US" sz="2400" b="1" i="0" u="none" strike="noStrike" kern="1200" cap="none" spc="0" normalizeH="0" baseline="0" dirty="0" err="1">
                <a:ln>
                  <a:noFill/>
                </a:ln>
                <a:solidFill>
                  <a:srgbClr val="002060"/>
                </a:solidFill>
                <a:effectLst/>
                <a:uLnTx/>
                <a:uFillTx/>
                <a:latin typeface="Lucida Calligraphy" panose="03010101010101010101" pitchFamily="66" charset="0"/>
                <a:ea typeface="+mn-ea"/>
                <a:cs typeface="+mn-cs"/>
              </a:rPr>
              <a:t>Powercone</a:t>
            </a:r>
            <a:r>
              <a:rPr dirty="0"/>
              <a:t> </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r>
              <a:rPr lang="lv-LV" sz="2400" b="1" dirty="0">
                <a:solidFill>
                  <a:srgbClr val="002060"/>
                </a:solidFill>
                <a:latin typeface="Lucida Calligraphy" panose="03010101010101010101" pitchFamily="66" charset="0"/>
              </a:rPr>
              <a:t>Prototips</a:t>
            </a:r>
            <a:r>
              <a:rPr kumimoji="0" lang="en-US" sz="2400" b="1" i="0" u="none" strike="noStrike" kern="1200" cap="none" spc="0" normalizeH="0" baseline="0" dirty="0">
                <a:ln>
                  <a:noFill/>
                </a:ln>
                <a:solidFill>
                  <a:srgbClr val="00206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9230" y="4401297"/>
            <a:ext cx="6003407" cy="44550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PowerCone</a:t>
            </a:r>
            <a:endParaRPr kumimoji="0" lang="en-US"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9.</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Rūpniecības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600" dirty="0">
                <a:solidFill>
                  <a:prstClr val="black"/>
                </a:solidFill>
                <a:latin typeface="Comic Sans MS" panose="030F0702030302020204" pitchFamily="66" charset="0"/>
              </a:rPr>
              <a:t>I</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novācijas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600" dirty="0">
                <a:solidFill>
                  <a:prstClr val="black"/>
                </a:solidFill>
                <a:latin typeface="Comic Sans MS" panose="030F0702030302020204" pitchFamily="66" charset="0"/>
              </a:rPr>
              <a:t>I</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11.</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600" dirty="0">
                <a:solidFill>
                  <a:prstClr val="black"/>
                </a:solidFill>
                <a:latin typeface="Comic Sans MS" panose="030F0702030302020204" pitchFamily="66" charset="0"/>
              </a:rPr>
              <a:t>P</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Kopienas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600" dirty="0">
                <a:solidFill>
                  <a:prstClr val="black"/>
                </a:solidFill>
                <a:latin typeface="Comic Sans MS" panose="030F0702030302020204" pitchFamily="66" charset="0"/>
              </a:rPr>
              <a:t>Darbības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Kanāda</a:t>
            </a:r>
            <a:endPar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Biome -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Atjaunojamie</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enerģijas</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avoti</a:t>
            </a:r>
            <a:endParaRPr kumimoji="0" lang="en-US"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6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6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54013" y="8442373"/>
            <a:ext cx="4549973"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Powercone. Bioma Renewables. (n.d.). Izgūti 2021. gada 1. decembrī no</a:t>
            </a:r>
            <a:r>
              <a:t> </a:t>
            </a:r>
            <a:r>
              <a:rPr kumimoji="0" lang="en-US" sz="1200" b="0" i="1" strike="noStrike" kern="1200" cap="none" spc="0" normalizeH="0" baseline="0">
                <a:ln>
                  <a:noFill/>
                </a:ln>
                <a:effectLst/>
                <a:uLnTx/>
                <a:uFillTx/>
                <a:latin typeface="Calibri" panose="020F0502020204030204"/>
                <a:ea typeface="+mn-ea"/>
                <a:cs typeface="+mn-cs"/>
              </a:rPr>
              <a:t>https://www.biome-renewables.com/powercone</a:t>
            </a: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i="1" dirty="0">
              <a:solidFill>
                <a:prstClr val="black"/>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Akcijas attēli - fotoattēli, vektori &amp; amīši; Ilustrācijas radošajiem projektiem. Shutterstock. (n.d.). Izgūts 2021. gada 1. decembrī no https://www.shutterstock.com/.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sky, windmill, outdoor object  Description automatically generated">
            <a:extLst>
              <a:ext uri="{FF2B5EF4-FFF2-40B4-BE49-F238E27FC236}">
                <a16:creationId xmlns:a16="http://schemas.microsoft.com/office/drawing/2014/main" id="{1D5680D6-7357-4721-A7EA-C9C89DBE4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475" y="1432334"/>
            <a:ext cx="5718919"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2DC52458-BC60-4334-A8E5-14995009F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394" y="6460144"/>
            <a:ext cx="1080000" cy="1080000"/>
          </a:xfrm>
          <a:prstGeom prst="rect">
            <a:avLst/>
          </a:prstGeom>
        </p:spPr>
      </p:pic>
      <p:sp>
        <p:nvSpPr>
          <p:cNvPr id="9" name="TextBox 8">
            <a:extLst>
              <a:ext uri="{FF2B5EF4-FFF2-40B4-BE49-F238E27FC236}">
                <a16:creationId xmlns:a16="http://schemas.microsoft.com/office/drawing/2014/main" id="{D2D1A2D0-546B-4E45-B4C5-F0C5C9F7C9C2}"/>
              </a:ext>
            </a:extLst>
          </p:cNvPr>
          <p:cNvSpPr txBox="1"/>
          <p:nvPr/>
        </p:nvSpPr>
        <p:spPr>
          <a:xfrm>
            <a:off x="4624936" y="6204031"/>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2558945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72173" y="413598"/>
            <a:ext cx="5713200" cy="799466"/>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C5. </a:t>
            </a:r>
            <a:r>
              <a:rPr lang="lv-LV" sz="2400" b="1" dirty="0" err="1">
                <a:solidFill>
                  <a:srgbClr val="C00000"/>
                </a:solidFill>
                <a:latin typeface="Lucida Calligraphy" panose="03010101010101010101" pitchFamily="66" charset="0"/>
              </a:rPr>
              <a:t>The</a:t>
            </a:r>
            <a:r>
              <a:rPr lang="lv-LV" sz="2400" b="1" dirty="0">
                <a:solidFill>
                  <a:srgbClr val="C00000"/>
                </a:solidFill>
                <a:latin typeface="Lucida Calligraphy" panose="03010101010101010101" pitchFamily="66" charset="0"/>
              </a:rPr>
              <a:t> Dome Home (Kupola Māja)</a:t>
            </a:r>
            <a:endPar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18340" y="5057262"/>
            <a:ext cx="6356194" cy="20508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Komanda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Matinor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savienoja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no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vairākiem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organismiem</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izveidotu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mājvietu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varētu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izturēt</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ārkārtējus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laika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apstākļus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arību</a:t>
            </a:r>
            <a:r>
              <a:rPr kumimoji="0" lang="lv-LV"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jūras reģionā</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kur</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pārmaiņu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dēļ</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pieaug</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viesuļvētru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risks. “</a:t>
            </a:r>
            <a:r>
              <a:rPr kumimoji="0" lang="en-US" sz="15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Dome Home</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imitē</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500" dirty="0">
                <a:solidFill>
                  <a:prstClr val="black"/>
                </a:solidFill>
                <a:latin typeface="Comic Sans MS" panose="030F0702030302020204" pitchFamily="66" charset="0"/>
              </a:rPr>
              <a:t>Cepeškrāsns putna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ligzdas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kupolu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izturētu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spēcīgus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vējus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Garlapu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priedes</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dziļo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sakni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noenkurotu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pamatu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500" dirty="0">
                <a:solidFill>
                  <a:prstClr val="black"/>
                </a:solidFill>
                <a:latin typeface="Comic Sans MS" panose="030F0702030302020204" pitchFamily="66" charset="0"/>
              </a:rPr>
              <a:t>dzeņa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galvaskausa</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unikālo</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struktūru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lai</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absorbētu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5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triecienu</a:t>
            </a:r>
            <a:r>
              <a:rPr kumimoji="0" lang="en-US" sz="15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endParaRPr kumimoji="0" lang="en-US" sz="15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6202DA1B-3667-455C-9147-E466FF1D47F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9750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89A9A108-FD53-45C7-BF4F-31F70F850CD8}"/>
                </a:ext>
              </a:extLst>
            </p:cNvPr>
            <p:cNvSpPr txBox="1"/>
            <p:nvPr/>
          </p:nvSpPr>
          <p:spPr>
            <a:xfrm>
              <a:off x="2438555" y="7059602"/>
              <a:ext cx="80744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3/10</a:t>
              </a:r>
            </a:p>
          </p:txBody>
        </p:sp>
      </p:grpSp>
      <p:grpSp>
        <p:nvGrpSpPr>
          <p:cNvPr id="12" name="Group 11">
            <a:extLst>
              <a:ext uri="{FF2B5EF4-FFF2-40B4-BE49-F238E27FC236}">
                <a16:creationId xmlns:a16="http://schemas.microsoft.com/office/drawing/2014/main" id="{5A505E83-78B0-415C-9E35-2D97980EDC22}"/>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9B4CDD64-1E6F-42EF-A65A-BD59A75F5027}"/>
                </a:ext>
              </a:extLst>
            </p:cNvPr>
            <p:cNvSpPr txBox="1"/>
            <p:nvPr/>
          </p:nvSpPr>
          <p:spPr>
            <a:xfrm>
              <a:off x="5546719" y="7785019"/>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7/10</a:t>
              </a:r>
            </a:p>
          </p:txBody>
        </p:sp>
      </p:grpSp>
      <p:grpSp>
        <p:nvGrpSpPr>
          <p:cNvPr id="11" name="Group 10">
            <a:extLst>
              <a:ext uri="{FF2B5EF4-FFF2-40B4-BE49-F238E27FC236}">
                <a16:creationId xmlns:a16="http://schemas.microsoft.com/office/drawing/2014/main" id="{2374BDE5-A0F5-4150-9234-CF7AC2744872}"/>
              </a:ext>
            </a:extLst>
          </p:cNvPr>
          <p:cNvGrpSpPr/>
          <p:nvPr/>
        </p:nvGrpSpPr>
        <p:grpSpPr>
          <a:xfrm>
            <a:off x="3470923" y="8368364"/>
            <a:ext cx="2985011" cy="720000"/>
            <a:chOff x="3470923" y="8368364"/>
            <a:chExt cx="2985011"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C1F2ED4F-F5DB-44DA-A86F-E4C588FEA2BC}"/>
                </a:ext>
              </a:extLst>
            </p:cNvPr>
            <p:cNvSpPr txBox="1"/>
            <p:nvPr/>
          </p:nvSpPr>
          <p:spPr>
            <a:xfrm>
              <a:off x="5512815" y="8520614"/>
              <a:ext cx="943119"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4/10</a:t>
              </a:r>
            </a:p>
          </p:txBody>
        </p:sp>
      </p:grpSp>
      <p:grpSp>
        <p:nvGrpSpPr>
          <p:cNvPr id="6" name="Group 5">
            <a:extLst>
              <a:ext uri="{FF2B5EF4-FFF2-40B4-BE49-F238E27FC236}">
                <a16:creationId xmlns:a16="http://schemas.microsoft.com/office/drawing/2014/main" id="{0CA409BA-4643-42D0-B3BF-74F1429F1E0A}"/>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14308"/>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21BFC5E5-9293-47C1-AE2F-AFADF2F109EA}"/>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3/10</a:t>
              </a:r>
            </a:p>
          </p:txBody>
        </p:sp>
      </p:grpSp>
      <p:grpSp>
        <p:nvGrpSpPr>
          <p:cNvPr id="9" name="Group 8">
            <a:extLst>
              <a:ext uri="{FF2B5EF4-FFF2-40B4-BE49-F238E27FC236}">
                <a16:creationId xmlns:a16="http://schemas.microsoft.com/office/drawing/2014/main" id="{CE452BEA-7999-4F96-9AF5-40136C277AB0}"/>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7F917A3-65BD-4952-A992-8755A191A474}"/>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6/10</a:t>
              </a:r>
            </a:p>
          </p:txBody>
        </p:sp>
      </p:grpSp>
      <p:grpSp>
        <p:nvGrpSpPr>
          <p:cNvPr id="13" name="Group 12">
            <a:extLst>
              <a:ext uri="{FF2B5EF4-FFF2-40B4-BE49-F238E27FC236}">
                <a16:creationId xmlns:a16="http://schemas.microsoft.com/office/drawing/2014/main" id="{2D1116B1-9C6A-4BB6-A587-612314876D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95D31A5-F4D3-441D-8B96-5F8E717DCABE}"/>
                </a:ext>
              </a:extLst>
            </p:cNvPr>
            <p:cNvSpPr txBox="1"/>
            <p:nvPr/>
          </p:nvSpPr>
          <p:spPr>
            <a:xfrm>
              <a:off x="5546719" y="7060158"/>
              <a:ext cx="79912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a:extLst>
              <a:ext uri="{FF2B5EF4-FFF2-40B4-BE49-F238E27FC236}">
                <a16:creationId xmlns:a16="http://schemas.microsoft.com/office/drawing/2014/main" id="{B5BBDF2A-5CD9-4F32-BA3B-F3A09ABF6E7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2823" y="135256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03584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6000" r="-6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FFCBCB">
              <a:alpha val="81961"/>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45085"/>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C5. Dome Home (</a:t>
            </a:r>
            <a:r>
              <a:rPr lang="lv-LV" sz="2400" b="1" dirty="0">
                <a:solidFill>
                  <a:srgbClr val="C00000"/>
                </a:solidFill>
                <a:latin typeface="Lucida Calligraphy" panose="03010101010101010101" pitchFamily="66" charset="0"/>
              </a:rPr>
              <a:t>Prototips</a:t>
            </a:r>
            <a:r>
              <a:rPr kumimoji="0" lang="en-US" sz="2400" b="1" i="0" u="none" strike="noStrike" kern="1200" cap="none" spc="0" normalizeH="0" baseline="0" dirty="0">
                <a:ln>
                  <a:noFill/>
                </a:ln>
                <a:solidFill>
                  <a:srgbClr val="C00000"/>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951142"/>
            <a:ext cx="6003407" cy="304125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The Dome Home</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11.</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Ilgtspējīgas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ilsētas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Kopienas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Jaunatnes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izaina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zaicinājums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2F281D64-EA7D-4902-911F-3225C09FB412}"/>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map of the world  Description automatically generated with low confidence">
            <a:extLst>
              <a:ext uri="{FF2B5EF4-FFF2-40B4-BE49-F238E27FC236}">
                <a16:creationId xmlns:a16="http://schemas.microsoft.com/office/drawing/2014/main" id="{C90C020F-DBE1-4A24-88C3-91B2D24F1F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5" y="1568547"/>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F8957B90-1E63-481E-8103-81F2A4DFD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627333"/>
            <a:ext cx="1080000" cy="1080000"/>
          </a:xfrm>
          <a:prstGeom prst="rect">
            <a:avLst/>
          </a:prstGeom>
        </p:spPr>
      </p:pic>
      <p:sp>
        <p:nvSpPr>
          <p:cNvPr id="9" name="TextBox 8">
            <a:extLst>
              <a:ext uri="{FF2B5EF4-FFF2-40B4-BE49-F238E27FC236}">
                <a16:creationId xmlns:a16="http://schemas.microsoft.com/office/drawing/2014/main" id="{604CF0CF-B0E9-4346-AF52-63EF7B572D7D}"/>
              </a:ext>
            </a:extLst>
          </p:cNvPr>
          <p:cNvSpPr txBox="1"/>
          <p:nvPr/>
        </p:nvSpPr>
        <p:spPr>
          <a:xfrm>
            <a:off x="2354390" y="8684368"/>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24094417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accent6">
                    <a:lumMod val="50000"/>
                  </a:schemeClr>
                </a:solidFill>
                <a:effectLst/>
                <a:latin typeface="Lucida Calligraphy" panose="03010101010101010101" pitchFamily="66" charset="0"/>
              </a:rPr>
              <a:t>A1. </a:t>
            </a:r>
            <a:r>
              <a:rPr lang="en-US" sz="2400" b="1" i="0" strike="noStrike" dirty="0" err="1">
                <a:solidFill>
                  <a:schemeClr val="accent6">
                    <a:lumMod val="50000"/>
                  </a:schemeClr>
                </a:solidFill>
                <a:effectLst/>
                <a:latin typeface="Lucida Calligraphy" panose="03010101010101010101" pitchFamily="66" charset="0"/>
              </a:rPr>
              <a:t>Hidronojumes</a:t>
            </a:r>
            <a:r>
              <a:rPr lang="en-US" sz="2400" b="1" i="0" strike="noStrike" dirty="0">
                <a:solidFill>
                  <a:schemeClr val="accent6">
                    <a:lumMod val="50000"/>
                  </a:schemeClr>
                </a:solidFill>
                <a:effectLst/>
                <a:latin typeface="Lucida Calligraphy" panose="03010101010101010101" pitchFamily="66" charset="0"/>
              </a:rPr>
              <a:t> </a:t>
            </a:r>
            <a:r>
              <a:rPr lang="en-US" sz="2400" b="1" i="0" strike="noStrike" dirty="0" err="1">
                <a:solidFill>
                  <a:schemeClr val="accent6">
                    <a:lumMod val="50000"/>
                  </a:schemeClr>
                </a:solidFill>
                <a:effectLst/>
                <a:latin typeface="Lucida Calligraphy" panose="03010101010101010101" pitchFamily="66" charset="0"/>
              </a:rPr>
              <a:t>fasādes</a:t>
            </a:r>
            <a:r>
              <a:rPr lang="en-US" sz="2400" b="1" i="0" strike="noStrike" dirty="0">
                <a:solidFill>
                  <a:schemeClr val="accent6">
                    <a:lumMod val="50000"/>
                  </a:schemeClr>
                </a:solidFill>
                <a:effectLst/>
                <a:latin typeface="Lucida Calligraphy" panose="03010101010101010101" pitchFamily="66" charset="0"/>
              </a:rPr>
              <a:t> </a:t>
            </a:r>
            <a:r>
              <a:rPr lang="en-US" sz="2400" b="1" i="0" strike="noStrike" dirty="0" err="1">
                <a:solidFill>
                  <a:schemeClr val="accent6">
                    <a:lumMod val="50000"/>
                  </a:schemeClr>
                </a:solidFill>
                <a:effectLst/>
                <a:latin typeface="Lucida Calligraphy" panose="03010101010101010101" pitchFamily="66" charset="0"/>
              </a:rPr>
              <a:t>sistēma</a:t>
            </a:r>
            <a:r>
              <a:rPr lang="en-US" sz="2400" b="1" i="0" strike="noStrike" dirty="0">
                <a:solidFill>
                  <a:schemeClr val="accent6">
                    <a:lumMod val="50000"/>
                  </a:schemeClr>
                </a:solidFill>
                <a:effectLst/>
                <a:latin typeface="Lucida Calligraphy" panose="03010101010101010101" pitchFamily="66" charset="0"/>
              </a:rPr>
              <a:t>  </a:t>
            </a:r>
          </a:p>
        </p:txBody>
      </p:sp>
      <p:pic>
        <p:nvPicPr>
          <p:cNvPr id="6" name="Picture 5" descr="A frog on a leaf  Description automatically generated with medium confidence">
            <a:extLst>
              <a:ext uri="{FF2B5EF4-FFF2-40B4-BE49-F238E27FC236}">
                <a16:creationId xmlns:a16="http://schemas.microsoft.com/office/drawing/2014/main" id="{A277F77A-54DF-4E23-B5B5-973EBAF6B8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576" y="1412340"/>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9">
            <a:extLst>
              <a:ext uri="{FF2B5EF4-FFF2-40B4-BE49-F238E27FC236}">
                <a16:creationId xmlns:a16="http://schemas.microsoft.com/office/drawing/2014/main" id="{876E3D1B-BFD3-4B9B-BE5F-801A1B02BB6E}"/>
              </a:ext>
            </a:extLst>
          </p:cNvPr>
          <p:cNvSpPr/>
          <p:nvPr/>
        </p:nvSpPr>
        <p:spPr>
          <a:xfrm>
            <a:off x="421720" y="5463817"/>
            <a:ext cx="6003407" cy="12886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1700" b="1" dirty="0">
                <a:solidFill>
                  <a:schemeClr val="tx1"/>
                </a:solidFill>
                <a:effectLst/>
                <a:latin typeface="Comic Sans MS" panose="030F0702030302020204" pitchFamily="66" charset="0"/>
                <a:ea typeface="Batang" panose="020B0503020000020004" pitchFamily="18" charset="-127"/>
              </a:rPr>
              <a:t>H</a:t>
            </a:r>
            <a:r>
              <a:rPr lang="lv-LV" sz="1700" b="1" dirty="0" err="1">
                <a:solidFill>
                  <a:schemeClr val="tx1"/>
                </a:solidFill>
                <a:effectLst/>
                <a:latin typeface="Comic Sans MS" panose="030F0702030302020204" pitchFamily="66" charset="0"/>
                <a:ea typeface="Batang" panose="020B0503020000020004" pitchFamily="18" charset="-127"/>
              </a:rPr>
              <a:t>idronojumes</a:t>
            </a:r>
            <a:r>
              <a:rPr dirty="0"/>
              <a:t> </a:t>
            </a:r>
            <a:r>
              <a:rPr lang="en-US" sz="1700" b="0" dirty="0" err="1">
                <a:solidFill>
                  <a:schemeClr val="tx1"/>
                </a:solidFill>
                <a:effectLst/>
                <a:latin typeface="Comic Sans MS" panose="030F0702030302020204" pitchFamily="66" charset="0"/>
                <a:ea typeface="Batang" panose="020B0503020000020004" pitchFamily="18" charset="-127"/>
              </a:rPr>
              <a:t>piedāvā</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zemas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izmaks</a:t>
            </a:r>
            <a:r>
              <a:rPr lang="lv-LV" sz="1700" b="0" dirty="0" err="1">
                <a:solidFill>
                  <a:schemeClr val="tx1"/>
                </a:solidFill>
                <a:effectLst/>
                <a:latin typeface="Comic Sans MS" panose="030F0702030302020204" pitchFamily="66" charset="0"/>
                <a:ea typeface="Batang" panose="020B0503020000020004" pitchFamily="18" charset="-127"/>
              </a:rPr>
              <a:t>as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augstas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efektivitātes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arhitektūras</a:t>
            </a:r>
            <a:r>
              <a:rPr lang="en-US" sz="1700" b="0" dirty="0">
                <a:solidFill>
                  <a:schemeClr val="tx1"/>
                </a:solidFill>
                <a:effectLst/>
                <a:latin typeface="Comic Sans MS" panose="030F0702030302020204" pitchFamily="66" charset="0"/>
                <a:ea typeface="Batang" panose="020B0503020000020004" pitchFamily="18" charset="-127"/>
              </a:rPr>
              <a:t> fa</a:t>
            </a:r>
            <a:r>
              <a:rPr lang="lv-LV" sz="1700" b="0" dirty="0" err="1">
                <a:solidFill>
                  <a:schemeClr val="tx1"/>
                </a:solidFill>
                <a:effectLst/>
                <a:latin typeface="Comic Sans MS" panose="030F0702030302020204" pitchFamily="66" charset="0"/>
                <a:ea typeface="Batang" panose="020B0503020000020004" pitchFamily="18" charset="-127"/>
              </a:rPr>
              <a:t>sā</a:t>
            </a:r>
            <a:r>
              <a:rPr lang="en-US" sz="1700" b="0" dirty="0">
                <a:solidFill>
                  <a:schemeClr val="tx1"/>
                </a:solidFill>
                <a:effectLst/>
                <a:latin typeface="Comic Sans MS" panose="030F0702030302020204" pitchFamily="66" charset="0"/>
                <a:ea typeface="Batang" panose="020B0503020000020004" pitchFamily="18" charset="-127"/>
              </a:rPr>
              <a:t>de</a:t>
            </a:r>
            <a:r>
              <a:rPr lang="lv-LV" sz="1700" b="0" dirty="0">
                <a:solidFill>
                  <a:schemeClr val="tx1"/>
                </a:solidFill>
                <a:effectLst/>
                <a:latin typeface="Comic Sans MS" panose="030F0702030302020204" pitchFamily="66" charset="0"/>
                <a:ea typeface="Batang" panose="020B0503020000020004" pitchFamily="18" charset="-127"/>
              </a:rPr>
              <a:t>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sistēmas</a:t>
            </a:r>
            <a:r>
              <a:rPr lang="en-US" sz="1700" b="0" dirty="0">
                <a:solidFill>
                  <a:schemeClr val="tx1"/>
                </a:solidFill>
                <a:effectLst/>
                <a:latin typeface="Comic Sans MS" panose="030F0702030302020204" pitchFamily="66" charset="0"/>
                <a:ea typeface="Batang" panose="020B0503020000020004" pitchFamily="18" charset="-127"/>
              </a:rPr>
              <a:t> </a:t>
            </a:r>
            <a:r>
              <a:rPr lang="en-US" sz="1700" b="0" dirty="0" err="1">
                <a:solidFill>
                  <a:schemeClr val="tx1"/>
                </a:solidFill>
                <a:effectLst/>
                <a:latin typeface="Comic Sans MS" panose="030F0702030302020204" pitchFamily="66" charset="0"/>
                <a:ea typeface="Batang" panose="020B0503020000020004" pitchFamily="18" charset="-127"/>
              </a:rPr>
              <a:t>risinājumu</a:t>
            </a:r>
            <a:r>
              <a:rPr lang="en-US" sz="1700" b="0" dirty="0">
                <a:solidFill>
                  <a:schemeClr val="tx1"/>
                </a:solidFill>
                <a:effectLst/>
                <a:latin typeface="Comic Sans MS" panose="030F0702030302020204" pitchFamily="66" charset="0"/>
                <a:ea typeface="Batang" panose="020B0503020000020004" pitchFamily="18" charset="-127"/>
              </a:rPr>
              <a:t>, </a:t>
            </a:r>
            <a:r>
              <a:rPr lang="lv-LV" sz="1700" b="0" dirty="0">
                <a:solidFill>
                  <a:schemeClr val="tx1"/>
                </a:solidFill>
                <a:effectLst/>
                <a:latin typeface="Comic Sans MS" panose="030F0702030302020204" pitchFamily="66" charset="0"/>
                <a:ea typeface="Batang" panose="020B0503020000020004" pitchFamily="18" charset="-127"/>
              </a:rPr>
              <a:t>kas reaģē uz klimatiskajiem apstākļiem, izmantojot pasīvās vadības stratēģijas, kas regulē saules starojumu, ventilāciju, termisko inerci, kā arī piedāvā iztvaikošanas/dzesēšanas sistēmu</a:t>
            </a:r>
            <a:r>
              <a:rPr lang="en-US" sz="1700" b="0" dirty="0">
                <a:solidFill>
                  <a:schemeClr val="tx1"/>
                </a:solidFill>
                <a:effectLst/>
                <a:latin typeface="Comic Sans MS" panose="030F0702030302020204" pitchFamily="66" charset="0"/>
                <a:ea typeface="Batang" panose="020B0503020000020004" pitchFamily="18" charset="-127"/>
              </a:rPr>
              <a:t>.</a:t>
            </a:r>
            <a:endParaRPr lang="en-US" sz="1700" b="1" strike="noStrike" dirty="0">
              <a:solidFill>
                <a:schemeClr val="tx1"/>
              </a:solidFill>
              <a:effectLst/>
              <a:latin typeface="Comic Sans MS" panose="030F0702030302020204" pitchFamily="66" charset="0"/>
              <a:ea typeface="Batang" panose="020B0503020000020004" pitchFamily="18" charset="-127"/>
            </a:endParaRP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326FA9A6-F727-445C-83B1-0AAAC765C2BE}"/>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2" y="7046157"/>
                <a:ext cx="1136500"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109" name="TextBox 108">
              <a:extLst>
                <a:ext uri="{FF2B5EF4-FFF2-40B4-BE49-F238E27FC236}">
                  <a16:creationId xmlns:a16="http://schemas.microsoft.com/office/drawing/2014/main" id="{4AAB16B6-D5F6-4971-8701-4F432457B616}"/>
                </a:ext>
              </a:extLst>
            </p:cNvPr>
            <p:cNvSpPr txBox="1"/>
            <p:nvPr/>
          </p:nvSpPr>
          <p:spPr>
            <a:xfrm>
              <a:off x="2310175" y="7059602"/>
              <a:ext cx="935827"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10/10</a:t>
              </a:r>
            </a:p>
          </p:txBody>
        </p:sp>
      </p:grpSp>
      <p:grpSp>
        <p:nvGrpSpPr>
          <p:cNvPr id="12" name="Group 11">
            <a:extLst>
              <a:ext uri="{FF2B5EF4-FFF2-40B4-BE49-F238E27FC236}">
                <a16:creationId xmlns:a16="http://schemas.microsoft.com/office/drawing/2014/main" id="{6C86C136-6671-46A1-8A77-7524142FEECB}"/>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110" name="TextBox 109">
              <a:extLst>
                <a:ext uri="{FF2B5EF4-FFF2-40B4-BE49-F238E27FC236}">
                  <a16:creationId xmlns:a16="http://schemas.microsoft.com/office/drawing/2014/main" id="{2AEFD2BA-17FC-4F8F-9885-0659E4519FC4}"/>
                </a:ext>
              </a:extLst>
            </p:cNvPr>
            <p:cNvSpPr txBox="1"/>
            <p:nvPr/>
          </p:nvSpPr>
          <p:spPr>
            <a:xfrm>
              <a:off x="5516099" y="7785019"/>
              <a:ext cx="796164"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7/10</a:t>
              </a:r>
            </a:p>
          </p:txBody>
        </p:sp>
      </p:grpSp>
      <p:grpSp>
        <p:nvGrpSpPr>
          <p:cNvPr id="11" name="Group 10">
            <a:extLst>
              <a:ext uri="{FF2B5EF4-FFF2-40B4-BE49-F238E27FC236}">
                <a16:creationId xmlns:a16="http://schemas.microsoft.com/office/drawing/2014/main" id="{1EFFE5FE-BABF-49B0-992B-3E992A5857A8}"/>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111" name="TextBox 110">
              <a:extLst>
                <a:ext uri="{FF2B5EF4-FFF2-40B4-BE49-F238E27FC236}">
                  <a16:creationId xmlns:a16="http://schemas.microsoft.com/office/drawing/2014/main" id="{9CBEBC41-A538-4ED7-8A35-9316ABE4B0BE}"/>
                </a:ext>
              </a:extLst>
            </p:cNvPr>
            <p:cNvSpPr txBox="1"/>
            <p:nvPr/>
          </p:nvSpPr>
          <p:spPr>
            <a:xfrm>
              <a:off x="5536384" y="8524023"/>
              <a:ext cx="765544"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3/10</a:t>
              </a:r>
            </a:p>
          </p:txBody>
        </p:sp>
      </p:grpSp>
      <p:grpSp>
        <p:nvGrpSpPr>
          <p:cNvPr id="8" name="Group 7">
            <a:extLst>
              <a:ext uri="{FF2B5EF4-FFF2-40B4-BE49-F238E27FC236}">
                <a16:creationId xmlns:a16="http://schemas.microsoft.com/office/drawing/2014/main" id="{6B1696BB-F6EF-45CD-B041-38655456EC6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2" y="7783455"/>
                <a:ext cx="1150574" cy="307777"/>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112" name="TextBox 111">
              <a:extLst>
                <a:ext uri="{FF2B5EF4-FFF2-40B4-BE49-F238E27FC236}">
                  <a16:creationId xmlns:a16="http://schemas.microsoft.com/office/drawing/2014/main" id="{72E1808B-1EC2-4169-A1CB-E522BB02D92E}"/>
                </a:ext>
              </a:extLst>
            </p:cNvPr>
            <p:cNvSpPr txBox="1"/>
            <p:nvPr/>
          </p:nvSpPr>
          <p:spPr>
            <a:xfrm>
              <a:off x="2474555" y="7776404"/>
              <a:ext cx="792757"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8/10</a:t>
              </a:r>
            </a:p>
          </p:txBody>
        </p:sp>
      </p:grpSp>
      <p:grpSp>
        <p:nvGrpSpPr>
          <p:cNvPr id="9" name="Group 8">
            <a:extLst>
              <a:ext uri="{FF2B5EF4-FFF2-40B4-BE49-F238E27FC236}">
                <a16:creationId xmlns:a16="http://schemas.microsoft.com/office/drawing/2014/main" id="{D9DA9B74-57F1-42D9-9020-F390E21046B8}"/>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113" name="TextBox 112">
              <a:extLst>
                <a:ext uri="{FF2B5EF4-FFF2-40B4-BE49-F238E27FC236}">
                  <a16:creationId xmlns:a16="http://schemas.microsoft.com/office/drawing/2014/main" id="{C32C1101-2397-4C04-8547-39BE70C47E3F}"/>
                </a:ext>
              </a:extLst>
            </p:cNvPr>
            <p:cNvSpPr txBox="1"/>
            <p:nvPr/>
          </p:nvSpPr>
          <p:spPr>
            <a:xfrm>
              <a:off x="2474555" y="8498502"/>
              <a:ext cx="800258"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5/10</a:t>
              </a:r>
            </a:p>
          </p:txBody>
        </p:sp>
      </p:grpSp>
      <p:grpSp>
        <p:nvGrpSpPr>
          <p:cNvPr id="13" name="Group 12">
            <a:extLst>
              <a:ext uri="{FF2B5EF4-FFF2-40B4-BE49-F238E27FC236}">
                <a16:creationId xmlns:a16="http://schemas.microsoft.com/office/drawing/2014/main" id="{9AC159BE-CB89-4B60-83F3-B9B8A4C392F9}"/>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43133" y="7133571"/>
                <a:ext cx="1472966" cy="307777"/>
              </a:xfrm>
              <a:prstGeom prst="rect">
                <a:avLst/>
              </a:prstGeom>
              <a:noFill/>
            </p:spPr>
            <p:txBody>
              <a:bodyPr wrap="square">
                <a:spAutoFit/>
              </a:bodyPr>
              <a:lstStyle/>
              <a:p>
                <a:r>
                  <a:rPr lang="en-US" sz="1400" dirty="0" err="1">
                    <a:solidFill>
                      <a:srgbClr val="C00000"/>
                    </a:solidFill>
                    <a:latin typeface="Lucida Calligraphy" panose="03010101010101010101" pitchFamily="66" charset="0"/>
                  </a:rPr>
                  <a:t>Optimiz</a:t>
                </a:r>
                <a:r>
                  <a:rPr lang="lv-LV" sz="1400" dirty="0" err="1">
                    <a:solidFill>
                      <a:srgbClr val="C00000"/>
                    </a:solidFill>
                    <a:latin typeface="Lucida Calligraphy" panose="03010101010101010101" pitchFamily="66" charset="0"/>
                  </a:rPr>
                  <a:t>ācija</a:t>
                </a:r>
                <a:endParaRPr lang="en-US" sz="1400" dirty="0">
                  <a:solidFill>
                    <a:srgbClr val="C00000"/>
                  </a:solidFill>
                  <a:latin typeface="Lucida Calligraphy" panose="03010101010101010101" pitchFamily="66" charset="0"/>
                </a:endParaRPr>
              </a:p>
            </p:txBody>
          </p:sp>
        </p:grpSp>
        <p:sp>
          <p:nvSpPr>
            <p:cNvPr id="114" name="TextBox 113">
              <a:extLst>
                <a:ext uri="{FF2B5EF4-FFF2-40B4-BE49-F238E27FC236}">
                  <a16:creationId xmlns:a16="http://schemas.microsoft.com/office/drawing/2014/main" id="{8C0C59F2-CF08-43AC-82AE-D90BC2F2BBA3}"/>
                </a:ext>
              </a:extLst>
            </p:cNvPr>
            <p:cNvSpPr txBox="1"/>
            <p:nvPr/>
          </p:nvSpPr>
          <p:spPr>
            <a:xfrm>
              <a:off x="5536384" y="7060158"/>
              <a:ext cx="809456"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9/10</a:t>
              </a:r>
            </a:p>
          </p:txBody>
        </p:sp>
      </p:grpSp>
    </p:spTree>
    <p:extLst>
      <p:ext uri="{BB962C8B-B14F-4D97-AF65-F5344CB8AC3E}">
        <p14:creationId xmlns:p14="http://schemas.microsoft.com/office/powerpoint/2010/main" val="2163334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prstClr val="black"/>
                </a:solidFill>
                <a:effectLst/>
                <a:uLnTx/>
                <a:uFillTx/>
                <a:latin typeface="Lucida Calligraphy" panose="03010101010101010101" pitchFamily="66" charset="0"/>
                <a:ea typeface="+mn-ea"/>
                <a:cs typeface="+mn-cs"/>
              </a:rPr>
              <a:t>D5. Gekons</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5327" y="4852767"/>
            <a:ext cx="6356193" cy="21903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Gekonu</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spēja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kāpt</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pa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vertikālām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sienām</a:t>
            </a:r>
            <a:r>
              <a:rPr lang="lv-LV" sz="1700" dirty="0">
                <a:solidFill>
                  <a:prstClr val="black"/>
                </a:solidFill>
                <a:latin typeface="Comic Sans MS" panose="030F0702030302020204" pitchFamily="66" charset="0"/>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sen</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apbūrusi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gan</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zinātniekus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gan</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cilvēkus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purngaliem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gekoniem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miljoniem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min</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mati</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ņu</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saukti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par setae, kas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darbojas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mīksts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substrāts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kas </a:t>
            </a:r>
            <a:r>
              <a:rPr lang="lv-LV" sz="1700" dirty="0">
                <a:solidFill>
                  <a:prstClr val="black"/>
                </a:solidFill>
                <a:latin typeface="Comic Sans MS" panose="030F0702030302020204" pitchFamily="66" charset="0"/>
              </a:rPr>
              <a:t>pieskaņojas un pielīp jebkurai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virsm</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Geckskin</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jauna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tehnoloģija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ko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iedvesmoju</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ši</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gekoni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ir</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revolucionārs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veids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saistām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objektus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kopā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25787BA-3B9F-4949-B6A2-FD0A7E481C64}"/>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106899"/>
                <a:ext cx="1070529" cy="31705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D29EFEAA-1985-445B-8406-7C495B0A282F}"/>
                </a:ext>
              </a:extLst>
            </p:cNvPr>
            <p:cNvSpPr txBox="1"/>
            <p:nvPr/>
          </p:nvSpPr>
          <p:spPr>
            <a:xfrm>
              <a:off x="2497865" y="7059602"/>
              <a:ext cx="83419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1/10</a:t>
              </a:r>
            </a:p>
          </p:txBody>
        </p:sp>
      </p:grpSp>
      <p:grpSp>
        <p:nvGrpSpPr>
          <p:cNvPr id="12" name="Group 11">
            <a:extLst>
              <a:ext uri="{FF2B5EF4-FFF2-40B4-BE49-F238E27FC236}">
                <a16:creationId xmlns:a16="http://schemas.microsoft.com/office/drawing/2014/main" id="{50030DFE-BE94-4B53-AE56-02F234F73FB5}"/>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F3E2A1A-B4E8-4D77-B7C1-4DA5B03959E8}"/>
                </a:ext>
              </a:extLst>
            </p:cNvPr>
            <p:cNvSpPr txBox="1"/>
            <p:nvPr/>
          </p:nvSpPr>
          <p:spPr>
            <a:xfrm>
              <a:off x="5390409" y="7785019"/>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10/10</a:t>
              </a:r>
            </a:p>
          </p:txBody>
        </p:sp>
      </p:grpSp>
      <p:grpSp>
        <p:nvGrpSpPr>
          <p:cNvPr id="11" name="Group 10">
            <a:extLst>
              <a:ext uri="{FF2B5EF4-FFF2-40B4-BE49-F238E27FC236}">
                <a16:creationId xmlns:a16="http://schemas.microsoft.com/office/drawing/2014/main" id="{BA1A1CB7-7172-4B83-9370-6D12E4735AAD}"/>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A90AF9B-27E5-4DA5-8487-5ACDA216614E}"/>
                </a:ext>
              </a:extLst>
            </p:cNvPr>
            <p:cNvSpPr txBox="1"/>
            <p:nvPr/>
          </p:nvSpPr>
          <p:spPr>
            <a:xfrm>
              <a:off x="5506758" y="8521092"/>
              <a:ext cx="92185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100">
                  <a:solidFill>
                    <a:prstClr val="black">
                      <a:lumMod val="50000"/>
                      <a:lumOff val="50000"/>
                    </a:prstClr>
                  </a:solidFill>
                  <a:latin typeface="Lucida Calligraphy" panose="03010101010101010101" pitchFamily="66" charset="0"/>
                </a:rPr>
                <a:t>9</a:t>
              </a: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/10</a:t>
              </a:r>
            </a:p>
          </p:txBody>
        </p:sp>
      </p:grpSp>
      <p:grpSp>
        <p:nvGrpSpPr>
          <p:cNvPr id="6" name="Group 5">
            <a:extLst>
              <a:ext uri="{FF2B5EF4-FFF2-40B4-BE49-F238E27FC236}">
                <a16:creationId xmlns:a16="http://schemas.microsoft.com/office/drawing/2014/main" id="{06B80723-1A08-4AD1-A134-6438120E481F}"/>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57468"/>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E4E62BAC-5EE1-49AC-900F-CE51B5586B53}"/>
                </a:ext>
              </a:extLst>
            </p:cNvPr>
            <p:cNvSpPr txBox="1"/>
            <p:nvPr/>
          </p:nvSpPr>
          <p:spPr>
            <a:xfrm>
              <a:off x="2411810" y="7776404"/>
              <a:ext cx="85550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8/10</a:t>
              </a:r>
            </a:p>
          </p:txBody>
        </p:sp>
      </p:grpSp>
      <p:grpSp>
        <p:nvGrpSpPr>
          <p:cNvPr id="9" name="Group 8">
            <a:extLst>
              <a:ext uri="{FF2B5EF4-FFF2-40B4-BE49-F238E27FC236}">
                <a16:creationId xmlns:a16="http://schemas.microsoft.com/office/drawing/2014/main" id="{3D0020D9-EE4A-4369-BA64-15F9B0CD3FD1}"/>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114F552A-90DC-45A5-84FA-D59E595CC108}"/>
                </a:ext>
              </a:extLst>
            </p:cNvPr>
            <p:cNvSpPr txBox="1"/>
            <p:nvPr/>
          </p:nvSpPr>
          <p:spPr>
            <a:xfrm>
              <a:off x="2456816" y="8498502"/>
              <a:ext cx="817997"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3/10</a:t>
              </a:r>
            </a:p>
          </p:txBody>
        </p:sp>
      </p:grpSp>
      <p:grpSp>
        <p:nvGrpSpPr>
          <p:cNvPr id="13" name="Group 12">
            <a:extLst>
              <a:ext uri="{FF2B5EF4-FFF2-40B4-BE49-F238E27FC236}">
                <a16:creationId xmlns:a16="http://schemas.microsoft.com/office/drawing/2014/main" id="{EF5EAD2E-EB76-4D61-9180-2173D37560B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zācija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E33CA96F-1C64-4550-B8DC-BBEAC5FBAA8B}"/>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9/10</a:t>
              </a:r>
            </a:p>
          </p:txBody>
        </p:sp>
      </p:grpSp>
      <p:pic>
        <p:nvPicPr>
          <p:cNvPr id="23" name="Picture 22" descr="A picture containing ground, outdoor, reptile, lizard  Description automatically generated">
            <a:extLst>
              <a:ext uri="{FF2B5EF4-FFF2-40B4-BE49-F238E27FC236}">
                <a16:creationId xmlns:a16="http://schemas.microsoft.com/office/drawing/2014/main" id="{828C8F52-B955-455F-8506-F709066B1B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2740" y="1348522"/>
            <a:ext cx="5700713" cy="360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348213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0" r="-60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bg1">
              <a:lumMod val="85000"/>
              <a:alpha val="86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74843"/>
          </a:xfrm>
          <a:prstGeom prst="round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D5. </a:t>
            </a:r>
            <a:r>
              <a:rPr kumimoji="0" lang="en-US" sz="2400" b="1" i="0" u="none" strike="noStrike" kern="1200" cap="none" spc="0" normalizeH="0" baseline="0" dirty="0" err="1">
                <a:ln>
                  <a:noFill/>
                </a:ln>
                <a:solidFill>
                  <a:prstClr val="black"/>
                </a:solidFill>
                <a:effectLst/>
                <a:uLnTx/>
                <a:uFillTx/>
                <a:latin typeface="Lucida Calligraphy" panose="03010101010101010101" pitchFamily="66" charset="0"/>
                <a:ea typeface="+mn-ea"/>
                <a:cs typeface="+mn-cs"/>
              </a:rPr>
              <a:t>Gekons</a:t>
            </a:r>
            <a:r>
              <a:rPr dirty="0"/>
              <a:t> </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r>
              <a:rPr lang="lv-LV" sz="2400" b="1" dirty="0">
                <a:solidFill>
                  <a:prstClr val="black"/>
                </a:solidFill>
                <a:latin typeface="Lucida Calligraphy" panose="03010101010101010101" pitchFamily="66" charset="0"/>
              </a:rPr>
              <a:t>Prototips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16371" y="5788240"/>
            <a:ext cx="6003407" cy="24309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Geckskin</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9.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mērķis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ūpniecības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J</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auninājumi</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nfrastruktūra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Amerikas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Savienotās</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Valstis</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U</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zlabotie</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M</a:t>
            </a: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ateriāli</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Dienasgrāmata</a:t>
            </a:r>
            <a:endPar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b="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2012</a:t>
            </a:r>
            <a:r>
              <a:rPr dirty="0">
                <a:solidFill>
                  <a:schemeClr val="tx1"/>
                </a:solidFill>
                <a:latin typeface="Comic Sans MS" panose="030F0702030302020204" pitchFamily="66" charset="0"/>
              </a:rPr>
              <a:t>. gads</a:t>
            </a:r>
          </a:p>
        </p:txBody>
      </p:sp>
      <p:sp>
        <p:nvSpPr>
          <p:cNvPr id="47" name="TextBox 46">
            <a:extLst>
              <a:ext uri="{FF2B5EF4-FFF2-40B4-BE49-F238E27FC236}">
                <a16:creationId xmlns:a16="http://schemas.microsoft.com/office/drawing/2014/main" id="{8FE75B5C-B849-41DB-B74E-DE07B54F1D43}"/>
              </a:ext>
            </a:extLst>
          </p:cNvPr>
          <p:cNvSpPr txBox="1"/>
          <p:nvPr/>
        </p:nvSpPr>
        <p:spPr>
          <a:xfrm>
            <a:off x="1169702" y="8455712"/>
            <a:ext cx="4549973"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Geckskin ™ ir jauna superlīme, kuras pamatā ir mehānika... (n.d.). Izgūts 2021. gada 1. decembrī no https://geckskin.umass.edu/.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Akcijas attēli - fotoattēli, vektori &amp; amīši; Ilustrācijas radošajiem projektiem. Shutterstock. (n.d.). Izgūts 2021. gada 1. decembrī no https://www.shutterstock.com/.</a:t>
            </a:r>
          </a:p>
        </p:txBody>
      </p:sp>
      <p:pic>
        <p:nvPicPr>
          <p:cNvPr id="3" name="Picture 2" descr="A picture containing wall, indoor, metalware, chain  Description automatically generated">
            <a:extLst>
              <a:ext uri="{FF2B5EF4-FFF2-40B4-BE49-F238E27FC236}">
                <a16:creationId xmlns:a16="http://schemas.microsoft.com/office/drawing/2014/main" id="{9FAA95BA-E710-4861-9793-EF434D3BF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740" y="1435116"/>
            <a:ext cx="5723898" cy="432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449090E3-3FB3-43F3-B0FB-DA970B495A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9675" y="7318371"/>
            <a:ext cx="1080000" cy="1080000"/>
          </a:xfrm>
          <a:prstGeom prst="rect">
            <a:avLst/>
          </a:prstGeom>
        </p:spPr>
      </p:pic>
      <p:sp>
        <p:nvSpPr>
          <p:cNvPr id="9" name="TextBox 8">
            <a:extLst>
              <a:ext uri="{FF2B5EF4-FFF2-40B4-BE49-F238E27FC236}">
                <a16:creationId xmlns:a16="http://schemas.microsoft.com/office/drawing/2014/main" id="{DA62B18D-055D-4AC9-A9E1-AB51774609B7}"/>
              </a:ext>
            </a:extLst>
          </p:cNvPr>
          <p:cNvSpPr txBox="1"/>
          <p:nvPr/>
        </p:nvSpPr>
        <p:spPr>
          <a:xfrm>
            <a:off x="4603143" y="7041856"/>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1177764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70373" y="413598"/>
            <a:ext cx="5715000" cy="799466"/>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E5. </a:t>
            </a:r>
            <a:r>
              <a:rPr lang="lv-LV" sz="2400" b="1" dirty="0" err="1">
                <a:solidFill>
                  <a:prstClr val="black"/>
                </a:solidFill>
                <a:latin typeface="Lucida Calligraphy" panose="03010101010101010101" pitchFamily="66" charset="0"/>
              </a:rPr>
              <a:t>Floating</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Coconet</a:t>
            </a:r>
            <a:r>
              <a:rPr lang="lv-LV" sz="2400" b="1" dirty="0">
                <a:solidFill>
                  <a:prstClr val="black"/>
                </a:solidFill>
                <a:latin typeface="Lucida Calligraphy" panose="03010101010101010101" pitchFamily="66" charset="0"/>
              </a:rPr>
              <a:t> (Peldošā </a:t>
            </a:r>
            <a:r>
              <a:rPr lang="lv-LV" sz="2400" b="1" dirty="0" err="1">
                <a:solidFill>
                  <a:prstClr val="black"/>
                </a:solidFill>
                <a:latin typeface="Lucida Calligraphy" panose="03010101010101010101" pitchFamily="66" charset="0"/>
              </a:rPr>
              <a:t>Kokonet</a:t>
            </a:r>
            <a:r>
              <a:rPr lang="lv-LV" sz="2400" b="1" dirty="0">
                <a:solidFill>
                  <a:prstClr val="black"/>
                </a:solidFill>
                <a:latin typeface="Lucida Calligraphy" panose="03010101010101010101" pitchFamily="66" charset="0"/>
              </a:rPr>
              <a:t>)</a:t>
            </a:r>
            <a:endParaRPr kumimoji="0" lang="en-US" sz="2400" b="1" i="0" u="none" strike="noStrike" kern="1200" cap="none" spc="0" normalizeH="0" baseline="0" noProof="0" dirty="0">
              <a:ln>
                <a:noFill/>
              </a:ln>
              <a:solidFill>
                <a:prstClr val="black"/>
              </a:solidFill>
              <a:effectLst/>
              <a:uLnTx/>
              <a:uFillTx/>
              <a:latin typeface="Lucida Calligraphy" panose="03010101010101010101" pitchFamily="66" charset="0"/>
              <a:ea typeface="+mn-ea"/>
              <a:cs typeface="+mn-cs"/>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333395" y="5017573"/>
            <a:ext cx="6191210" cy="21052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Peldošā</a:t>
            </a:r>
            <a:r>
              <a:rPr kumimoji="0" lang="en-US" sz="1600" b="1"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b="1" dirty="0">
                <a:solidFill>
                  <a:srgbClr val="002060"/>
                </a:solidFill>
                <a:latin typeface="Comic Sans MS" panose="030F0702030302020204" pitchFamily="66" charset="0"/>
              </a:rPr>
              <a:t>K</a:t>
            </a:r>
            <a:r>
              <a:rPr kumimoji="0" lang="en-US" sz="1600" b="1"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o</a:t>
            </a:r>
            <a:r>
              <a:rPr lang="lv-LV" sz="1600" b="1" dirty="0">
                <a:solidFill>
                  <a:srgbClr val="002060"/>
                </a:solidFill>
                <a:latin typeface="Comic Sans MS" panose="030F0702030302020204" pitchFamily="66" charset="0"/>
              </a:rPr>
              <a:t>k</a:t>
            </a:r>
            <a:r>
              <a:rPr kumimoji="0" lang="en-US" sz="1600" b="1"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onet</a:t>
            </a:r>
            <a:r>
              <a:rPr kumimoji="0" lang="en-US" sz="1600" b="1"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1"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mērķis</a:t>
            </a:r>
            <a:r>
              <a:rPr dirty="0"/>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notvert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plastmasas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piesārņojumu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upēs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pirms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ta</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m</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bijusi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iespēja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iekļūt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okeān</a:t>
            </a:r>
            <a:r>
              <a:rPr kumimoji="0" lang="lv-LV"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Atdarinot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veidu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tādi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organismi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kā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manta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stari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lang="lv-LV" sz="1600" dirty="0">
                <a:solidFill>
                  <a:srgbClr val="002060"/>
                </a:solidFill>
                <a:latin typeface="Comic Sans MS" panose="030F0702030302020204" pitchFamily="66" charset="0"/>
              </a:rPr>
              <a:t>gaisa</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haizivis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filtrē</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pārtiku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no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ūdens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Hāgā</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Nīderlandē</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Hāgas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Lietišķo</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zinātņu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U</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niversitātes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P</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eldošais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lang="lv-LV" sz="1600" dirty="0">
                <a:solidFill>
                  <a:srgbClr val="002060"/>
                </a:solidFill>
                <a:latin typeface="Comic Sans MS" panose="030F0702030302020204" pitchFamily="66" charset="0"/>
              </a:rPr>
              <a:t>K</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okonets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spēj</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savākt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virzīt</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brīvi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plūstošu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plastmasu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mazu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lielu</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upēs</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drošākai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rgbClr val="002060"/>
                </a:solidFill>
                <a:effectLst/>
                <a:uLnTx/>
                <a:uFillTx/>
                <a:latin typeface="Comic Sans MS" panose="030F0702030302020204" pitchFamily="66" charset="0"/>
                <a:ea typeface="+mn-ea"/>
                <a:cs typeface="+mn-cs"/>
              </a:rPr>
              <a:t>uztveršanai</a:t>
            </a:r>
            <a:r>
              <a:rPr kumimoji="0" lang="en-US" sz="1600" b="0" i="0" u="none" strike="noStrike" kern="1200" cap="none" spc="0" normalizeH="0" baseline="0" dirty="0">
                <a:ln>
                  <a:noFill/>
                </a:ln>
                <a:solidFill>
                  <a:srgbClr val="002060"/>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rgbClr val="002060"/>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BF85C59A-8794-46FB-B120-C6ED76C9D4B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82371"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365794" y="7059602"/>
              <a:ext cx="92247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10/10</a:t>
              </a:r>
            </a:p>
          </p:txBody>
        </p:sp>
      </p:grpSp>
      <p:grpSp>
        <p:nvGrpSpPr>
          <p:cNvPr id="12" name="Group 11">
            <a:extLst>
              <a:ext uri="{FF2B5EF4-FFF2-40B4-BE49-F238E27FC236}">
                <a16:creationId xmlns:a16="http://schemas.microsoft.com/office/drawing/2014/main" id="{18D7BB58-C3F3-4C0F-97FD-3B5D6C998AFE}"/>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27296" y="7783053"/>
              <a:ext cx="93165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6/10</a:t>
              </a:r>
            </a:p>
          </p:txBody>
        </p:sp>
      </p:grpSp>
      <p:grpSp>
        <p:nvGrpSpPr>
          <p:cNvPr id="11" name="Group 10">
            <a:extLst>
              <a:ext uri="{FF2B5EF4-FFF2-40B4-BE49-F238E27FC236}">
                <a16:creationId xmlns:a16="http://schemas.microsoft.com/office/drawing/2014/main" id="{2BD979EC-4C01-4C5B-BDD3-9D738B248384}"/>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79642" y="8520614"/>
              <a:ext cx="8790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9/10</a:t>
              </a:r>
            </a:p>
          </p:txBody>
        </p:sp>
      </p:grpSp>
      <p:grpSp>
        <p:nvGrpSpPr>
          <p:cNvPr id="8" name="Group 7">
            <a:extLst>
              <a:ext uri="{FF2B5EF4-FFF2-40B4-BE49-F238E27FC236}">
                <a16:creationId xmlns:a16="http://schemas.microsoft.com/office/drawing/2014/main" id="{8863BE74-4186-48B0-BD18-9D4EA40E2232}"/>
              </a:ext>
            </a:extLst>
          </p:cNvPr>
          <p:cNvGrpSpPr/>
          <p:nvPr/>
        </p:nvGrpSpPr>
        <p:grpSpPr>
          <a:xfrm>
            <a:off x="391355" y="7658439"/>
            <a:ext cx="2995684" cy="655483"/>
            <a:chOff x="391355" y="7658439"/>
            <a:chExt cx="2995684"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8844" y="7777404"/>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432887" y="7777404"/>
              <a:ext cx="954152"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6/10</a:t>
              </a:r>
            </a:p>
          </p:txBody>
        </p:sp>
      </p:grpSp>
      <p:grpSp>
        <p:nvGrpSpPr>
          <p:cNvPr id="9" name="Group 8">
            <a:extLst>
              <a:ext uri="{FF2B5EF4-FFF2-40B4-BE49-F238E27FC236}">
                <a16:creationId xmlns:a16="http://schemas.microsoft.com/office/drawing/2014/main" id="{2813020B-4449-4E70-9D5D-4E7402AFC26F}"/>
              </a:ext>
            </a:extLst>
          </p:cNvPr>
          <p:cNvGrpSpPr/>
          <p:nvPr/>
        </p:nvGrpSpPr>
        <p:grpSpPr>
          <a:xfrm>
            <a:off x="391355" y="8346977"/>
            <a:ext cx="3190883" cy="720000"/>
            <a:chOff x="391355" y="8346977"/>
            <a:chExt cx="3190883"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432887" y="8520614"/>
              <a:ext cx="11493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7/10</a:t>
              </a:r>
            </a:p>
          </p:txBody>
        </p:sp>
      </p:grpSp>
      <p:grpSp>
        <p:nvGrpSpPr>
          <p:cNvPr id="13" name="Group 12">
            <a:extLst>
              <a:ext uri="{FF2B5EF4-FFF2-40B4-BE49-F238E27FC236}">
                <a16:creationId xmlns:a16="http://schemas.microsoft.com/office/drawing/2014/main" id="{3A133B40-AD3B-441A-BB7D-B9DCB771A201}"/>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24542" y="7060158"/>
              <a:ext cx="84034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fish in the water  Description automatically generated with low confidence">
            <a:extLst>
              <a:ext uri="{FF2B5EF4-FFF2-40B4-BE49-F238E27FC236}">
                <a16:creationId xmlns:a16="http://schemas.microsoft.com/office/drawing/2014/main" id="{FF0E8805-8890-475A-B624-FDA3162F863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74138" y="1335967"/>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623408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2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4">
              <a:lumMod val="40000"/>
              <a:lumOff val="60000"/>
              <a:alpha val="82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E5. </a:t>
            </a:r>
            <a:r>
              <a:rPr lang="lv-LV" sz="2400" b="1" dirty="0" err="1">
                <a:solidFill>
                  <a:prstClr val="black"/>
                </a:solidFill>
                <a:latin typeface="Lucida Calligraphy" panose="03010101010101010101" pitchFamily="66" charset="0"/>
              </a:rPr>
              <a:t>Floating</a:t>
            </a:r>
            <a:r>
              <a:rPr lang="lv-LV" sz="2400" b="1" dirty="0">
                <a:solidFill>
                  <a:prstClr val="black"/>
                </a:solidFill>
                <a:latin typeface="Lucida Calligraphy" panose="03010101010101010101" pitchFamily="66" charset="0"/>
              </a:rPr>
              <a:t> </a:t>
            </a:r>
            <a:r>
              <a:rPr lang="lv-LV" sz="2400" b="1" dirty="0" err="1">
                <a:solidFill>
                  <a:prstClr val="black"/>
                </a:solidFill>
                <a:latin typeface="Lucida Calligraphy" panose="03010101010101010101" pitchFamily="66" charset="0"/>
              </a:rPr>
              <a:t>Coconet</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 (</a:t>
            </a:r>
            <a:r>
              <a:rPr lang="lv-LV" sz="2400" b="1" dirty="0">
                <a:solidFill>
                  <a:prstClr val="black"/>
                </a:solidFill>
                <a:latin typeface="Lucida Calligraphy" panose="03010101010101010101" pitchFamily="66" charset="0"/>
              </a:rPr>
              <a:t>Prototips</a:t>
            </a:r>
            <a:r>
              <a:rPr kumimoji="0" lang="en-US" sz="2400" b="1" i="0" u="none" strike="noStrike" kern="1200" cap="none" spc="0" normalizeH="0" baseline="0" dirty="0">
                <a:ln>
                  <a:noFill/>
                </a:ln>
                <a:solidFill>
                  <a:prstClr val="black"/>
                </a:solidFill>
                <a:effectLst/>
                <a:uLnTx/>
                <a:uFillTx/>
                <a:latin typeface="Lucida Calligraphy" panose="03010101010101010101" pitchFamily="66" charset="0"/>
                <a:ea typeface="+mn-ea"/>
                <a:cs typeface="+mn-cs"/>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4303574"/>
            <a:ext cx="6003407" cy="42745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err="1">
                <a:solidFill>
                  <a:prstClr val="black"/>
                </a:solidFill>
                <a:latin typeface="Comic Sans MS" panose="030F0702030302020204" pitchFamily="66" charset="0"/>
              </a:rPr>
              <a:t>Floating</a:t>
            </a:r>
            <a:r>
              <a:rPr lang="lv-LV" sz="1700" dirty="0">
                <a:solidFill>
                  <a:prstClr val="black"/>
                </a:solidFill>
                <a:latin typeface="Comic Sans MS" panose="030F0702030302020204" pitchFamily="66" charset="0"/>
              </a:rPr>
              <a:t> </a:t>
            </a:r>
            <a:r>
              <a:rPr lang="lv-LV" sz="1700" dirty="0" err="1">
                <a:solidFill>
                  <a:prstClr val="black"/>
                </a:solidFill>
                <a:latin typeface="Comic Sans MS" panose="030F0702030302020204" pitchFamily="66" charset="0"/>
              </a:rPr>
              <a:t>Coconet</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6.</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 un </a:t>
            </a:r>
            <a:r>
              <a:rPr lang="lv-LV" sz="1700" dirty="0">
                <a:solidFill>
                  <a:prstClr val="black"/>
                </a:solidFill>
                <a:latin typeface="Comic Sans MS" panose="030F0702030302020204" pitchFamily="66" charset="0"/>
              </a:rPr>
              <a:t>A</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anitārija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14.</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a:t>
            </a: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Nīderlande</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alaišanas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loks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algn="ctr"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2019</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3" name="Picture 2" descr="A picture containing yellow, ocean floor  Description automatically generated">
            <a:extLst>
              <a:ext uri="{FF2B5EF4-FFF2-40B4-BE49-F238E27FC236}">
                <a16:creationId xmlns:a16="http://schemas.microsoft.com/office/drawing/2014/main" id="{DDD1B19C-63C9-470D-91B1-B4117AF2D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524" y="1395035"/>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Qr code  Description automatically generated">
            <a:extLst>
              <a:ext uri="{FF2B5EF4-FFF2-40B4-BE49-F238E27FC236}">
                <a16:creationId xmlns:a16="http://schemas.microsoft.com/office/drawing/2014/main" id="{60754304-04FF-4FF7-BC65-70D89FC83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0922" y="7752960"/>
            <a:ext cx="1080000" cy="1080000"/>
          </a:xfrm>
          <a:prstGeom prst="rect">
            <a:avLst/>
          </a:prstGeom>
        </p:spPr>
      </p:pic>
      <p:sp>
        <p:nvSpPr>
          <p:cNvPr id="9" name="TextBox 8">
            <a:extLst>
              <a:ext uri="{FF2B5EF4-FFF2-40B4-BE49-F238E27FC236}">
                <a16:creationId xmlns:a16="http://schemas.microsoft.com/office/drawing/2014/main" id="{0EC1D9B5-B5C9-4625-A7E3-EA4E6661DA42}"/>
              </a:ext>
            </a:extLst>
          </p:cNvPr>
          <p:cNvSpPr txBox="1"/>
          <p:nvPr/>
        </p:nvSpPr>
        <p:spPr>
          <a:xfrm>
            <a:off x="2354390" y="8800345"/>
            <a:ext cx="2233064" cy="276999"/>
          </a:xfrm>
          <a:prstGeom prst="rect">
            <a:avLst/>
          </a:prstGeom>
          <a:noFill/>
        </p:spPr>
        <p:txBody>
          <a:bodyPr wrap="square">
            <a:spAutoFit/>
          </a:bodyPr>
          <a:lstStyle/>
          <a:p>
            <a:pPr algn="ctr"/>
            <a:r>
              <a:rPr lang="en-US" sz="1200" i="1">
                <a:latin typeface="Comic Sans MS" panose="030F0702030302020204" pitchFamily="66" charset="0"/>
              </a:rPr>
              <a:t>Uzziniet vairāk!</a:t>
            </a:r>
          </a:p>
        </p:txBody>
      </p:sp>
    </p:spTree>
    <p:extLst>
      <p:ext uri="{BB962C8B-B14F-4D97-AF65-F5344CB8AC3E}">
        <p14:creationId xmlns:p14="http://schemas.microsoft.com/office/powerpoint/2010/main" val="97530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a:ln>
                  <a:noFill/>
                </a:ln>
                <a:solidFill>
                  <a:srgbClr val="7030A0"/>
                </a:solidFill>
                <a:effectLst/>
                <a:uLnTx/>
                <a:uFillTx/>
                <a:latin typeface="Lucida Calligraphy" panose="03010101010101010101" pitchFamily="66" charset="0"/>
                <a:ea typeface="+mn-ea"/>
                <a:cs typeface="+mn-cs"/>
              </a:rPr>
              <a:t>F5. nutriBarrier</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44976" y="5135798"/>
            <a:ext cx="6356194" cy="1858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Nutribarrier</a:t>
            </a:r>
            <a:r>
              <a:rPr kumimoji="0" lang="lv-LV" sz="1600" b="1"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lv-LV" sz="160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ir</a:t>
            </a:r>
            <a:r>
              <a:rPr dirty="0"/>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paredzēts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izvietot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ap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kultūraugiem</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lai</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samazinātu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lang="lv-LV" sz="1600" dirty="0">
                <a:solidFill>
                  <a:schemeClr val="tx1"/>
                </a:solidFill>
                <a:latin typeface="Comic Sans MS" panose="030F0702030302020204" pitchFamily="66" charset="0"/>
              </a:rPr>
              <a:t>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o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noteci</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vienlaikus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nodrošinot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arī</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lēnu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mēslojuma</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izdalīšanos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Šo</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barjeru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kas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izgatavota</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no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materiāliem</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kurus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ir</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iedvesmojušas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lang="lv-LV" sz="1600" dirty="0" err="1">
                <a:solidFill>
                  <a:schemeClr val="tx1"/>
                </a:solidFill>
                <a:latin typeface="Comic Sans MS" panose="030F0702030302020204" pitchFamily="66" charset="0"/>
              </a:rPr>
              <a:t>Miksīnas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varžu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aizsardzības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stratēģijas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var </a:t>
            </a:r>
            <a:r>
              <a:rPr lang="lv-LV" sz="1600" dirty="0">
                <a:solidFill>
                  <a:schemeClr val="tx1"/>
                </a:solidFill>
                <a:latin typeface="Comic Sans MS" panose="030F0702030302020204" pitchFamily="66" charset="0"/>
              </a:rPr>
              <a:t>aptīt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ap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atsevišķiem</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augiem</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spirālveida</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veidā</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izmantojot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materiālus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vienlaikus</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aizsargājot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un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laistot</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katru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 </a:t>
            </a:r>
            <a:r>
              <a:rPr kumimoji="0" lang="en-US" sz="1600" b="0" i="0" u="none" strike="noStrike" kern="1200" cap="none" spc="0" normalizeH="0" baseline="0" dirty="0" err="1">
                <a:ln>
                  <a:noFill/>
                </a:ln>
                <a:solidFill>
                  <a:schemeClr val="tx1"/>
                </a:solidFill>
                <a:effectLst/>
                <a:uLnTx/>
                <a:uFillTx/>
                <a:latin typeface="Comic Sans MS" panose="030F0702030302020204" pitchFamily="66" charset="0"/>
                <a:ea typeface="+mn-ea"/>
                <a:cs typeface="+mn-cs"/>
              </a:rPr>
              <a:t>augu</a:t>
            </a:r>
            <a:r>
              <a:rPr kumimoji="0" lang="en-US" sz="1600" b="0" i="0" u="none" strike="noStrike" kern="1200" cap="none" spc="0" normalizeH="0" baseline="0" dirty="0">
                <a:ln>
                  <a:noFill/>
                </a:ln>
                <a:solidFill>
                  <a:schemeClr val="tx1"/>
                </a:solidFill>
                <a:effectLst/>
                <a:uLnTx/>
                <a:uFillTx/>
                <a:latin typeface="Comic Sans MS" panose="030F0702030302020204" pitchFamily="66" charset="0"/>
                <a:ea typeface="+mn-ea"/>
                <a:cs typeface="+mn-cs"/>
              </a:rPr>
              <a:t>.</a:t>
            </a:r>
            <a:endParaRPr kumimoji="0" lang="en-US" sz="1600" b="1"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endParaRP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grpSp>
        <p:nvGrpSpPr>
          <p:cNvPr id="2" name="Group 1">
            <a:extLst>
              <a:ext uri="{FF2B5EF4-FFF2-40B4-BE49-F238E27FC236}">
                <a16:creationId xmlns:a16="http://schemas.microsoft.com/office/drawing/2014/main" id="{C50796DB-D333-437C-BE3F-8DCC98F12EC7}"/>
              </a:ext>
            </a:extLst>
          </p:cNvPr>
          <p:cNvGrpSpPr/>
          <p:nvPr/>
        </p:nvGrpSpPr>
        <p:grpSpPr>
          <a:xfrm>
            <a:off x="391355" y="6910614"/>
            <a:ext cx="3079567" cy="684000"/>
            <a:chOff x="391355" y="6910614"/>
            <a:chExt cx="3079567"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85143"/>
                <a:ext cx="107052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70C0"/>
                    </a:solidFill>
                    <a:effectLst/>
                    <a:uLnTx/>
                    <a:uFillTx/>
                    <a:latin typeface="Lucida Calligraphy" panose="03010101010101010101" pitchFamily="66" charset="0"/>
                    <a:ea typeface="+mn-ea"/>
                    <a:cs typeface="+mn-cs"/>
                  </a:rPr>
                  <a:t>Enerģija</a:t>
                </a:r>
                <a:endParaRPr kumimoji="0" lang="en-US" sz="1400" b="0" i="0" u="none" strike="noStrike" kern="1200" cap="none" spc="0" normalizeH="0" baseline="0" dirty="0">
                  <a:ln>
                    <a:noFill/>
                  </a:ln>
                  <a:solidFill>
                    <a:srgbClr val="0070C0"/>
                  </a:solidFill>
                  <a:effectLst/>
                  <a:uLnTx/>
                  <a:uFillTx/>
                  <a:latin typeface="Lucida Calligraphy" panose="03010101010101010101" pitchFamily="66" charset="0"/>
                  <a:ea typeface="+mn-ea"/>
                  <a:cs typeface="+mn-cs"/>
                </a:endParaRPr>
              </a:p>
            </p:txBody>
          </p:sp>
        </p:grpSp>
        <p:sp>
          <p:nvSpPr>
            <p:cNvPr id="48" name="TextBox 47">
              <a:extLst>
                <a:ext uri="{FF2B5EF4-FFF2-40B4-BE49-F238E27FC236}">
                  <a16:creationId xmlns:a16="http://schemas.microsoft.com/office/drawing/2014/main" id="{EA17B16B-B914-4E18-9382-9F973368B7CD}"/>
                </a:ext>
              </a:extLst>
            </p:cNvPr>
            <p:cNvSpPr txBox="1"/>
            <p:nvPr/>
          </p:nvSpPr>
          <p:spPr>
            <a:xfrm>
              <a:off x="2462058" y="7059602"/>
              <a:ext cx="100886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70C0"/>
                  </a:solidFill>
                  <a:effectLst/>
                  <a:uLnTx/>
                  <a:uFillTx/>
                  <a:latin typeface="Lucida Calligraphy" panose="03010101010101010101" pitchFamily="66" charset="0"/>
                  <a:ea typeface="+mn-ea"/>
                  <a:cs typeface="+mn-cs"/>
                </a:rPr>
                <a:t>4/10</a:t>
              </a:r>
            </a:p>
          </p:txBody>
        </p:sp>
      </p:grpSp>
      <p:grpSp>
        <p:nvGrpSpPr>
          <p:cNvPr id="12" name="Group 11">
            <a:extLst>
              <a:ext uri="{FF2B5EF4-FFF2-40B4-BE49-F238E27FC236}">
                <a16:creationId xmlns:a16="http://schemas.microsoft.com/office/drawing/2014/main" id="{04D9D9F2-0A8C-406A-92CD-EF938FA6A421}"/>
              </a:ext>
            </a:extLst>
          </p:cNvPr>
          <p:cNvGrpSpPr/>
          <p:nvPr/>
        </p:nvGrpSpPr>
        <p:grpSpPr>
          <a:xfrm>
            <a:off x="3496437" y="7658439"/>
            <a:ext cx="2940705" cy="678991"/>
            <a:chOff x="3496437" y="7658439"/>
            <a:chExt cx="2940705"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Materiāli</a:t>
                </a:r>
              </a:p>
            </p:txBody>
          </p:sp>
        </p:grpSp>
        <p:sp>
          <p:nvSpPr>
            <p:cNvPr id="49" name="TextBox 48">
              <a:extLst>
                <a:ext uri="{FF2B5EF4-FFF2-40B4-BE49-F238E27FC236}">
                  <a16:creationId xmlns:a16="http://schemas.microsoft.com/office/drawing/2014/main" id="{553B84A2-0861-4190-8691-228F4EB8A747}"/>
                </a:ext>
              </a:extLst>
            </p:cNvPr>
            <p:cNvSpPr txBox="1"/>
            <p:nvPr/>
          </p:nvSpPr>
          <p:spPr>
            <a:xfrm>
              <a:off x="5513682" y="7783053"/>
              <a:ext cx="896251"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FFC000">
                      <a:lumMod val="75000"/>
                    </a:srgbClr>
                  </a:solidFill>
                  <a:effectLst/>
                  <a:uLnTx/>
                  <a:uFillTx/>
                  <a:latin typeface="Lucida Calligraphy" panose="03010101010101010101" pitchFamily="66" charset="0"/>
                  <a:ea typeface="+mn-ea"/>
                  <a:cs typeface="+mn-cs"/>
                </a:rPr>
                <a:t>9/10</a:t>
              </a:r>
            </a:p>
          </p:txBody>
        </p:sp>
      </p:grpSp>
      <p:grpSp>
        <p:nvGrpSpPr>
          <p:cNvPr id="11" name="Group 10">
            <a:extLst>
              <a:ext uri="{FF2B5EF4-FFF2-40B4-BE49-F238E27FC236}">
                <a16:creationId xmlns:a16="http://schemas.microsoft.com/office/drawing/2014/main" id="{8033EA01-7EDA-42BB-B042-31599CB2851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Informācija</a:t>
                </a:r>
              </a:p>
            </p:txBody>
          </p:sp>
        </p:grpSp>
        <p:sp>
          <p:nvSpPr>
            <p:cNvPr id="50" name="TextBox 49">
              <a:extLst>
                <a:ext uri="{FF2B5EF4-FFF2-40B4-BE49-F238E27FC236}">
                  <a16:creationId xmlns:a16="http://schemas.microsoft.com/office/drawing/2014/main" id="{B7F0B2A6-6ECE-4F95-8C40-834BA2586DAE}"/>
                </a:ext>
              </a:extLst>
            </p:cNvPr>
            <p:cNvSpPr txBox="1"/>
            <p:nvPr/>
          </p:nvSpPr>
          <p:spPr>
            <a:xfrm>
              <a:off x="5480105" y="8509802"/>
              <a:ext cx="929828"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prstClr val="black">
                      <a:lumMod val="50000"/>
                      <a:lumOff val="50000"/>
                    </a:prstClr>
                  </a:solidFill>
                  <a:effectLst/>
                  <a:uLnTx/>
                  <a:uFillTx/>
                  <a:latin typeface="Lucida Calligraphy" panose="03010101010101010101" pitchFamily="66" charset="0"/>
                  <a:ea typeface="+mn-ea"/>
                  <a:cs typeface="+mn-cs"/>
                </a:rPr>
                <a:t>8/10</a:t>
              </a:r>
            </a:p>
          </p:txBody>
        </p:sp>
      </p:grpSp>
      <p:grpSp>
        <p:nvGrpSpPr>
          <p:cNvPr id="6" name="Group 5">
            <a:extLst>
              <a:ext uri="{FF2B5EF4-FFF2-40B4-BE49-F238E27FC236}">
                <a16:creationId xmlns:a16="http://schemas.microsoft.com/office/drawing/2014/main" id="{89065C2E-4C13-4C42-8D02-389AA763FF16}"/>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53921" y="7757468"/>
                <a:ext cx="1150574"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Otrreizējā</a:t>
                </a:r>
                <a:r>
                  <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rPr>
                  <a:t> </a:t>
                </a:r>
                <a:r>
                  <a:rPr kumimoji="0" lang="en-US" sz="1400" b="0" i="0" u="none" strike="noStrike" kern="1200" cap="none" spc="0" normalizeH="0" baseline="0" dirty="0" err="1">
                    <a:ln>
                      <a:noFill/>
                    </a:ln>
                    <a:solidFill>
                      <a:srgbClr val="00B050"/>
                    </a:solidFill>
                    <a:effectLst/>
                    <a:uLnTx/>
                    <a:uFillTx/>
                    <a:latin typeface="Lucida Calligraphy" panose="03010101010101010101" pitchFamily="66" charset="0"/>
                    <a:ea typeface="+mn-ea"/>
                    <a:cs typeface="+mn-cs"/>
                  </a:rPr>
                  <a:t>pārstrāde</a:t>
                </a:r>
                <a:endParaRPr kumimoji="0" lang="en-US" sz="1400" b="0" i="0" u="none" strike="noStrike" kern="1200" cap="none" spc="0" normalizeH="0" baseline="0" dirty="0">
                  <a:ln>
                    <a:noFill/>
                  </a:ln>
                  <a:solidFill>
                    <a:srgbClr val="00B050"/>
                  </a:solidFill>
                  <a:effectLst/>
                  <a:uLnTx/>
                  <a:uFillTx/>
                  <a:latin typeface="Lucida Calligraphy" panose="03010101010101010101" pitchFamily="66" charset="0"/>
                  <a:ea typeface="+mn-ea"/>
                  <a:cs typeface="+mn-cs"/>
                </a:endParaRPr>
              </a:p>
            </p:txBody>
          </p:sp>
        </p:grpSp>
        <p:sp>
          <p:nvSpPr>
            <p:cNvPr id="51" name="TextBox 50">
              <a:extLst>
                <a:ext uri="{FF2B5EF4-FFF2-40B4-BE49-F238E27FC236}">
                  <a16:creationId xmlns:a16="http://schemas.microsoft.com/office/drawing/2014/main" id="{FB03CB08-4972-4098-89E2-475F109F7A93}"/>
                </a:ext>
              </a:extLst>
            </p:cNvPr>
            <p:cNvSpPr txBox="1"/>
            <p:nvPr/>
          </p:nvSpPr>
          <p:spPr>
            <a:xfrm>
              <a:off x="2501768" y="7776404"/>
              <a:ext cx="765544"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00B050"/>
                  </a:solidFill>
                  <a:effectLst/>
                  <a:uLnTx/>
                  <a:uFillTx/>
                  <a:latin typeface="Lucida Calligraphy" panose="03010101010101010101" pitchFamily="66" charset="0"/>
                  <a:ea typeface="+mn-ea"/>
                  <a:cs typeface="+mn-cs"/>
                </a:rPr>
                <a:t>7/10</a:t>
              </a:r>
            </a:p>
          </p:txBody>
        </p:sp>
      </p:grpSp>
      <p:grpSp>
        <p:nvGrpSpPr>
          <p:cNvPr id="9" name="Group 8">
            <a:extLst>
              <a:ext uri="{FF2B5EF4-FFF2-40B4-BE49-F238E27FC236}">
                <a16:creationId xmlns:a16="http://schemas.microsoft.com/office/drawing/2014/main" id="{6957AC1B-E500-47A3-9BC5-0A654DE1C84A}"/>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Sadarbība</a:t>
                </a:r>
              </a:p>
            </p:txBody>
          </p:sp>
        </p:grpSp>
        <p:sp>
          <p:nvSpPr>
            <p:cNvPr id="52" name="TextBox 51">
              <a:extLst>
                <a:ext uri="{FF2B5EF4-FFF2-40B4-BE49-F238E27FC236}">
                  <a16:creationId xmlns:a16="http://schemas.microsoft.com/office/drawing/2014/main" id="{70411D7B-B69D-4705-9189-30EB507632BC}"/>
                </a:ext>
              </a:extLst>
            </p:cNvPr>
            <p:cNvSpPr txBox="1"/>
            <p:nvPr/>
          </p:nvSpPr>
          <p:spPr>
            <a:xfrm>
              <a:off x="2323193" y="8498502"/>
              <a:ext cx="951620"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7030A0"/>
                  </a:solidFill>
                  <a:effectLst/>
                  <a:uLnTx/>
                  <a:uFillTx/>
                  <a:latin typeface="Lucida Calligraphy" panose="03010101010101010101" pitchFamily="66" charset="0"/>
                  <a:ea typeface="+mn-ea"/>
                  <a:cs typeface="+mn-cs"/>
                </a:rPr>
                <a:t>10/10</a:t>
              </a:r>
            </a:p>
          </p:txBody>
        </p:sp>
      </p:grpSp>
      <p:grpSp>
        <p:nvGrpSpPr>
          <p:cNvPr id="13" name="Group 12">
            <a:extLst>
              <a:ext uri="{FF2B5EF4-FFF2-40B4-BE49-F238E27FC236}">
                <a16:creationId xmlns:a16="http://schemas.microsoft.com/office/drawing/2014/main" id="{26AE3EB7-3C91-468A-9487-719880E2F45C}"/>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Optimiz</a:t>
                </a:r>
                <a:r>
                  <a:rPr kumimoji="0" lang="lv-LV" sz="1400" b="0" i="0" u="none" strike="noStrike" kern="1200" cap="none" spc="0" normalizeH="0" baseline="0" dirty="0" err="1">
                    <a:ln>
                      <a:noFill/>
                    </a:ln>
                    <a:solidFill>
                      <a:srgbClr val="C00000"/>
                    </a:solidFill>
                    <a:effectLst/>
                    <a:uLnTx/>
                    <a:uFillTx/>
                    <a:latin typeface="Lucida Calligraphy" panose="03010101010101010101" pitchFamily="66" charset="0"/>
                    <a:ea typeface="+mn-ea"/>
                    <a:cs typeface="+mn-cs"/>
                  </a:rPr>
                  <a:t>ācija</a:t>
                </a:r>
                <a:endParaRPr kumimoji="0" lang="en-US" sz="1400" b="0" i="0" u="none" strike="noStrike" kern="1200" cap="none" spc="0" normalizeH="0" baseline="0" dirty="0">
                  <a:ln>
                    <a:noFill/>
                  </a:ln>
                  <a:solidFill>
                    <a:srgbClr val="C00000"/>
                  </a:solidFill>
                  <a:effectLst/>
                  <a:uLnTx/>
                  <a:uFillTx/>
                  <a:latin typeface="Lucida Calligraphy" panose="03010101010101010101" pitchFamily="66" charset="0"/>
                  <a:ea typeface="+mn-ea"/>
                  <a:cs typeface="+mn-cs"/>
                </a:endParaRPr>
              </a:p>
            </p:txBody>
          </p:sp>
        </p:grpSp>
        <p:sp>
          <p:nvSpPr>
            <p:cNvPr id="53" name="TextBox 52">
              <a:extLst>
                <a:ext uri="{FF2B5EF4-FFF2-40B4-BE49-F238E27FC236}">
                  <a16:creationId xmlns:a16="http://schemas.microsoft.com/office/drawing/2014/main" id="{13D590EA-8511-46B7-B555-D3F15E9368F2}"/>
                </a:ext>
              </a:extLst>
            </p:cNvPr>
            <p:cNvSpPr txBox="1"/>
            <p:nvPr/>
          </p:nvSpPr>
          <p:spPr>
            <a:xfrm>
              <a:off x="5536384" y="7060158"/>
              <a:ext cx="809456" cy="41549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a:ln>
                    <a:noFill/>
                  </a:ln>
                  <a:solidFill>
                    <a:srgbClr val="C00000"/>
                  </a:solidFill>
                  <a:effectLst/>
                  <a:uLnTx/>
                  <a:uFillTx/>
                  <a:latin typeface="Lucida Calligraphy" panose="03010101010101010101" pitchFamily="66" charset="0"/>
                  <a:ea typeface="+mn-ea"/>
                  <a:cs typeface="+mn-cs"/>
                </a:rPr>
                <a:t>8/10</a:t>
              </a:r>
            </a:p>
          </p:txBody>
        </p:sp>
      </p:grpSp>
      <p:pic>
        <p:nvPicPr>
          <p:cNvPr id="14" name="Picture 13" descr="A picture containing indoor, ocean floor  Description automatically generated">
            <a:extLst>
              <a:ext uri="{FF2B5EF4-FFF2-40B4-BE49-F238E27FC236}">
                <a16:creationId xmlns:a16="http://schemas.microsoft.com/office/drawing/2014/main" id="{4B3DDECF-ED18-466A-BF6C-426EFF992DE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6059" y="1355220"/>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922952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4000" r="-94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rgbClr val="D253D5">
              <a:alpha val="9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rgbClr val="F5A3E5"/>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rPr>
              <a:t>F5. </a:t>
            </a:r>
            <a:r>
              <a:rPr kumimoji="0" lang="en-US" sz="2400" b="1" i="0" u="none" strike="noStrike" kern="1200" cap="none" spc="0" normalizeH="0" baseline="0" dirty="0" err="1">
                <a:ln>
                  <a:noFill/>
                </a:ln>
                <a:solidFill>
                  <a:srgbClr val="7030A0"/>
                </a:solidFill>
                <a:effectLst/>
                <a:uLnTx/>
                <a:uFillTx/>
                <a:latin typeface="Lucida Calligraphy" panose="03010101010101010101" pitchFamily="66" charset="0"/>
              </a:rPr>
              <a:t>nutriBarrier</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rPr>
              <a:t> (</a:t>
            </a:r>
            <a:r>
              <a:rPr lang="lv-LV" sz="2400" b="1" dirty="0">
                <a:solidFill>
                  <a:srgbClr val="7030A0"/>
                </a:solidFill>
                <a:latin typeface="Lucida Calligraphy" panose="03010101010101010101" pitchFamily="66" charset="0"/>
              </a:rPr>
              <a:t>Prototips</a:t>
            </a:r>
            <a:r>
              <a:rPr kumimoji="0" lang="en-US" sz="2400" b="1" i="0" u="none" strike="noStrike" kern="1200" cap="none" spc="0" normalizeH="0" baseline="0" dirty="0">
                <a:ln>
                  <a:noFill/>
                </a:ln>
                <a:solidFill>
                  <a:srgbClr val="7030A0"/>
                </a:solidFill>
                <a:effectLst/>
                <a:uLnTx/>
                <a:uFillTx/>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299008" y="4797349"/>
            <a:ext cx="6356194" cy="4829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Projekta</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nosaukums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nutriBarrier</a:t>
            </a:r>
            <a:endParaRPr kumimoji="0" lang="en-US" sz="170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SDG: 1.</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Bez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abadzības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Bez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Bada,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Laba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V</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eselība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err="1">
                <a:solidFill>
                  <a:prstClr val="black"/>
                </a:solidFill>
                <a:latin typeface="Comic Sans MS" panose="030F0702030302020204" pitchFamily="66" charset="0"/>
              </a:rPr>
              <a:t>La</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bklājība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6.</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Tīrs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err="1">
                <a:solidFill>
                  <a:prstClr val="black"/>
                </a:solidFill>
                <a:latin typeface="Comic Sans MS" panose="030F0702030302020204" pitchFamily="66" charset="0"/>
              </a:rPr>
              <a:t>Ūd</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ens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S</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anitārija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8.</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Pienācīga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N</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odarbinātība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E</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konomiskā</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I</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zaugsme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12.</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Atbildīgais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P</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atēriņš</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un </a:t>
            </a:r>
            <a:r>
              <a:rPr lang="lv-LV" sz="1700" dirty="0">
                <a:solidFill>
                  <a:prstClr val="black"/>
                </a:solidFill>
                <a:latin typeface="Comic Sans MS" panose="030F0702030302020204" pitchFamily="66" charset="0"/>
              </a:rPr>
              <a:t>R</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ažošana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13.</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Klimata</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Darbības</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14.</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Ū</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dens, </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15.</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Dzīve</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uz</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lang="lv-LV" sz="1700" dirty="0">
                <a:solidFill>
                  <a:prstClr val="black"/>
                </a:solidFill>
                <a:latin typeface="Comic Sans MS" panose="030F0702030302020204" pitchFamily="66" charset="0"/>
              </a:rPr>
              <a:t>Z</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emes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Atrašanās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a:t>
            </a: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vietas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Austrālija</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Programmas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Glob</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ālais</a:t>
            </a:r>
            <a:r>
              <a:rPr kumimoji="0" lang="lv-LV"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Dizaina </a:t>
            </a:r>
            <a:r>
              <a:rPr kumimoji="0" lang="lv-LV" sz="1700" i="0" u="none" strike="noStrike" kern="1200" cap="none" spc="0" normalizeH="0" baseline="0" dirty="0" err="1">
                <a:ln>
                  <a:noFill/>
                </a:ln>
                <a:solidFill>
                  <a:prstClr val="black"/>
                </a:solidFill>
                <a:effectLst/>
                <a:uLnTx/>
                <a:uFillTx/>
                <a:latin typeface="Comic Sans MS" panose="030F0702030302020204" pitchFamily="66" charset="0"/>
                <a:ea typeface="+mn-ea"/>
                <a:cs typeface="+mn-cs"/>
              </a:rPr>
              <a:t>Iziacinājums</a:t>
            </a:r>
            <a:endPar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a:p>
            <a:pPr marL="0" marR="0" lvl="0" indent="0" defTabSz="457200" rtl="0" eaLnBrk="1" fontAlgn="base" latinLnBrk="0" hangingPunct="1">
              <a:lnSpc>
                <a:spcPct val="150000"/>
              </a:lnSpc>
              <a:spcBef>
                <a:spcPts val="0"/>
              </a:spcBef>
              <a:spcAft>
                <a:spcPts val="0"/>
              </a:spcAft>
              <a:buClrTx/>
              <a:buSzTx/>
              <a:buFontTx/>
              <a:buNone/>
              <a:tabLst/>
              <a:defRPr/>
            </a:pP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Gad</a:t>
            </a:r>
            <a:r>
              <a:rPr kumimoji="0" lang="lv-LV"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s</a:t>
            </a:r>
            <a:r>
              <a:rPr kumimoji="0" lang="en-US" sz="17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a:t>
            </a:r>
            <a:r>
              <a:rPr dirty="0"/>
              <a:t> </a:t>
            </a:r>
            <a:r>
              <a:rPr kumimoji="0" lang="en-US" sz="1700" i="0" u="none" strike="noStrike" kern="1200" cap="none" spc="0" normalizeH="0" baseline="0" dirty="0">
                <a:ln>
                  <a:noFill/>
                </a:ln>
                <a:solidFill>
                  <a:prstClr val="black"/>
                </a:solidFill>
                <a:effectLst/>
                <a:uLnTx/>
                <a:uFillTx/>
                <a:latin typeface="Comic Sans MS" panose="030F0702030302020204" pitchFamily="66" charset="0"/>
                <a:ea typeface="+mn-ea"/>
                <a:cs typeface="+mn-cs"/>
              </a:rPr>
              <a:t>2020</a:t>
            </a:r>
          </a:p>
        </p:txBody>
      </p:sp>
      <p:sp>
        <p:nvSpPr>
          <p:cNvPr id="47" name="TextBox 46">
            <a:extLst>
              <a:ext uri="{FF2B5EF4-FFF2-40B4-BE49-F238E27FC236}">
                <a16:creationId xmlns:a16="http://schemas.microsoft.com/office/drawing/2014/main" id="{930A77E4-3947-440B-8A6E-E99118A1D046}"/>
              </a:ext>
            </a:extLst>
          </p:cNvPr>
          <p:cNvSpPr txBox="1"/>
          <p:nvPr/>
        </p:nvSpPr>
        <p:spPr>
          <a:xfrm>
            <a:off x="1195936" y="9215403"/>
            <a:ext cx="4549973"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a:ln>
                  <a:noFill/>
                </a:ln>
                <a:solidFill>
                  <a:prstClr val="black"/>
                </a:solidFill>
                <a:effectLst/>
                <a:uLnTx/>
                <a:uFillTx/>
                <a:latin typeface="Calibri" panose="020F0502020204030204"/>
                <a:ea typeface="+mn-ea"/>
                <a:cs typeface="+mn-cs"/>
              </a:rPr>
              <a:t>Izgūts 2021. gada 8. novembrī no https://biomimicry.org/solutions/.</a:t>
            </a:r>
          </a:p>
        </p:txBody>
      </p:sp>
      <p:pic>
        <p:nvPicPr>
          <p:cNvPr id="12" name="Picture 11">
            <a:extLst>
              <a:ext uri="{FF2B5EF4-FFF2-40B4-BE49-F238E27FC236}">
                <a16:creationId xmlns:a16="http://schemas.microsoft.com/office/drawing/2014/main" id="{B6003656-E8BD-4EEF-84ED-610689CF09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075" y="1398771"/>
            <a:ext cx="5715000" cy="38100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D2F03D3E-C2F7-4E52-B63C-EE3A3B25E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2075" y="7923237"/>
            <a:ext cx="1080000" cy="1080000"/>
          </a:xfrm>
          <a:prstGeom prst="rect">
            <a:avLst/>
          </a:prstGeom>
        </p:spPr>
      </p:pic>
      <p:sp>
        <p:nvSpPr>
          <p:cNvPr id="9" name="TextBox 8">
            <a:extLst>
              <a:ext uri="{FF2B5EF4-FFF2-40B4-BE49-F238E27FC236}">
                <a16:creationId xmlns:a16="http://schemas.microsoft.com/office/drawing/2014/main" id="{1DC941B6-F9D2-4F8E-A10A-9A5882042B03}"/>
              </a:ext>
            </a:extLst>
          </p:cNvPr>
          <p:cNvSpPr txBox="1"/>
          <p:nvPr/>
        </p:nvSpPr>
        <p:spPr>
          <a:xfrm>
            <a:off x="4629377" y="7646238"/>
            <a:ext cx="2233064" cy="276999"/>
          </a:xfrm>
          <a:prstGeom prst="rect">
            <a:avLst/>
          </a:prstGeom>
          <a:noFill/>
        </p:spPr>
        <p:txBody>
          <a:bodyPr wrap="square">
            <a:spAutoFit/>
          </a:bodyPr>
          <a:lstStyle/>
          <a:p>
            <a:pPr algn="ctr"/>
            <a:r>
              <a:rPr lang="en-US" sz="1200" i="1" dirty="0" err="1">
                <a:solidFill>
                  <a:schemeClr val="bg1"/>
                </a:solidFill>
                <a:latin typeface="Comic Sans MS" panose="030F0702030302020204" pitchFamily="66" charset="0"/>
              </a:rPr>
              <a:t>Uzziniet</a:t>
            </a:r>
            <a:r>
              <a:rPr lang="en-US" sz="1200" i="1" dirty="0">
                <a:solidFill>
                  <a:schemeClr val="bg1"/>
                </a:solidFill>
                <a:latin typeface="Comic Sans MS" panose="030F0702030302020204" pitchFamily="66" charset="0"/>
              </a:rPr>
              <a:t> </a:t>
            </a:r>
            <a:r>
              <a:rPr lang="en-US" sz="1200" i="1" dirty="0" err="1">
                <a:solidFill>
                  <a:schemeClr val="bg1"/>
                </a:solidFill>
                <a:latin typeface="Comic Sans MS" panose="030F0702030302020204" pitchFamily="66" charset="0"/>
              </a:rPr>
              <a:t>vairāk</a:t>
            </a:r>
            <a:r>
              <a:rPr lang="en-US" sz="1200" i="1" dirty="0">
                <a:solidFill>
                  <a:schemeClr val="bg1"/>
                </a:solidFill>
                <a:latin typeface="Comic Sans MS" panose="030F0702030302020204" pitchFamily="66" charset="0"/>
              </a:rPr>
              <a:t>!</a:t>
            </a:r>
          </a:p>
        </p:txBody>
      </p:sp>
    </p:spTree>
    <p:extLst>
      <p:ext uri="{BB962C8B-B14F-4D97-AF65-F5344CB8AC3E}">
        <p14:creationId xmlns:p14="http://schemas.microsoft.com/office/powerpoint/2010/main" val="17448299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2D0864-82FA-489F-8474-F325EE95C3A4}"/>
              </a:ext>
            </a:extLst>
          </p:cNvPr>
          <p:cNvSpPr/>
          <p:nvPr/>
        </p:nvSpPr>
        <p:spPr>
          <a:xfrm>
            <a:off x="0" y="6549656"/>
            <a:ext cx="6858000" cy="33563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9" name="TextBox 8">
            <a:extLst>
              <a:ext uri="{FF2B5EF4-FFF2-40B4-BE49-F238E27FC236}">
                <a16:creationId xmlns:a16="http://schemas.microsoft.com/office/drawing/2014/main" id="{A079D726-25D7-4E71-B22A-26F74A2E135C}"/>
              </a:ext>
            </a:extLst>
          </p:cNvPr>
          <p:cNvSpPr txBox="1"/>
          <p:nvPr/>
        </p:nvSpPr>
        <p:spPr>
          <a:xfrm>
            <a:off x="723511" y="6722738"/>
            <a:ext cx="5702819" cy="338554"/>
          </a:xfrm>
          <a:prstGeom prst="rect">
            <a:avLst/>
          </a:prstGeom>
          <a:noFill/>
        </p:spPr>
        <p:txBody>
          <a:bodyPr wrap="square">
            <a:spAutoFit/>
          </a:bodyPr>
          <a:lstStyle/>
          <a:p>
            <a:pPr algn="ctr"/>
            <a:r>
              <a:rPr lang="en-US" sz="1600" b="1">
                <a:solidFill>
                  <a:schemeClr val="accent5">
                    <a:lumMod val="50000"/>
                  </a:schemeClr>
                </a:solidFill>
                <a:latin typeface="Lucida Bright" panose="02040602050505020304" pitchFamily="18" charset="0"/>
              </a:rPr>
              <a:t>http://innature-project.eu/</a:t>
            </a:r>
          </a:p>
        </p:txBody>
      </p:sp>
      <p:pic>
        <p:nvPicPr>
          <p:cNvPr id="10" name="Picture 9" descr="Logo  Description automatically generated">
            <a:extLst>
              <a:ext uri="{FF2B5EF4-FFF2-40B4-BE49-F238E27FC236}">
                <a16:creationId xmlns:a16="http://schemas.microsoft.com/office/drawing/2014/main" id="{7E6B5325-0191-42D5-B6D8-52A6720B62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24" y="520994"/>
            <a:ext cx="5702820" cy="1676403"/>
          </a:xfrm>
          <a:prstGeom prst="rect">
            <a:avLst/>
          </a:prstGeom>
        </p:spPr>
      </p:pic>
      <p:pic>
        <p:nvPicPr>
          <p:cNvPr id="7" name="Picture 6" descr="Logo, company name  Description automatically generated">
            <a:extLst>
              <a:ext uri="{FF2B5EF4-FFF2-40B4-BE49-F238E27FC236}">
                <a16:creationId xmlns:a16="http://schemas.microsoft.com/office/drawing/2014/main" id="{37E3B671-6D2D-4F70-B6C1-F5FE92517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8809" y="7234374"/>
            <a:ext cx="1080000" cy="1080000"/>
          </a:xfrm>
          <a:prstGeom prst="rect">
            <a:avLst/>
          </a:prstGeom>
        </p:spPr>
      </p:pic>
      <p:pic>
        <p:nvPicPr>
          <p:cNvPr id="13" name="Picture 12" descr="Logo, company name  Description automatically generated">
            <a:extLst>
              <a:ext uri="{FF2B5EF4-FFF2-40B4-BE49-F238E27FC236}">
                <a16:creationId xmlns:a16="http://schemas.microsoft.com/office/drawing/2014/main" id="{82C19686-B476-4C13-B868-7147F29914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83" y="7817523"/>
            <a:ext cx="1800000" cy="1800000"/>
          </a:xfrm>
          <a:prstGeom prst="rect">
            <a:avLst/>
          </a:prstGeom>
        </p:spPr>
      </p:pic>
      <p:pic>
        <p:nvPicPr>
          <p:cNvPr id="15" name="Picture 14" descr="Logo, company name  Description automatically generated">
            <a:extLst>
              <a:ext uri="{FF2B5EF4-FFF2-40B4-BE49-F238E27FC236}">
                <a16:creationId xmlns:a16="http://schemas.microsoft.com/office/drawing/2014/main" id="{08864B55-67A0-49D7-9218-FCEAEF16BC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1520" y="8318516"/>
            <a:ext cx="1080000" cy="1080000"/>
          </a:xfrm>
          <a:prstGeom prst="rect">
            <a:avLst/>
          </a:prstGeom>
        </p:spPr>
      </p:pic>
      <p:pic>
        <p:nvPicPr>
          <p:cNvPr id="17" name="Picture 16" descr="A picture containing diagram  Description automatically generated">
            <a:extLst>
              <a:ext uri="{FF2B5EF4-FFF2-40B4-BE49-F238E27FC236}">
                <a16:creationId xmlns:a16="http://schemas.microsoft.com/office/drawing/2014/main" id="{14CA770F-FC8B-4EE6-9CBC-45122A38C3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88702" y="8281135"/>
            <a:ext cx="1080000" cy="1080000"/>
          </a:xfrm>
          <a:prstGeom prst="rect">
            <a:avLst/>
          </a:prstGeom>
        </p:spPr>
      </p:pic>
      <p:pic>
        <p:nvPicPr>
          <p:cNvPr id="19" name="Picture 18" descr="A picture containing graphical user interface  Description automatically generated">
            <a:extLst>
              <a:ext uri="{FF2B5EF4-FFF2-40B4-BE49-F238E27FC236}">
                <a16:creationId xmlns:a16="http://schemas.microsoft.com/office/drawing/2014/main" id="{4C7AD811-3DB3-414B-95D3-8732EEEFED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38861" y="8138516"/>
            <a:ext cx="1440000" cy="1440000"/>
          </a:xfrm>
          <a:prstGeom prst="rect">
            <a:avLst/>
          </a:prstGeom>
        </p:spPr>
      </p:pic>
      <p:pic>
        <p:nvPicPr>
          <p:cNvPr id="22" name="Picture 21" descr="Logo  Description automatically generated with medium confidence">
            <a:extLst>
              <a:ext uri="{FF2B5EF4-FFF2-40B4-BE49-F238E27FC236}">
                <a16:creationId xmlns:a16="http://schemas.microsoft.com/office/drawing/2014/main" id="{37520150-E616-4E77-B8AA-FF1646B19D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6043" y="8396926"/>
            <a:ext cx="900000" cy="900000"/>
          </a:xfrm>
          <a:prstGeom prst="rect">
            <a:avLst/>
          </a:prstGeom>
        </p:spPr>
      </p:pic>
      <p:pic>
        <p:nvPicPr>
          <p:cNvPr id="5" name="Picture 4" descr="Logo, company name  Description automatically generated">
            <a:extLst>
              <a:ext uri="{FF2B5EF4-FFF2-40B4-BE49-F238E27FC236}">
                <a16:creationId xmlns:a16="http://schemas.microsoft.com/office/drawing/2014/main" id="{00BE8E88-F60A-4F41-B660-9442F0D953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14612" y="7097523"/>
            <a:ext cx="1440000" cy="1440000"/>
          </a:xfrm>
          <a:prstGeom prst="rect">
            <a:avLst/>
          </a:prstGeom>
        </p:spPr>
      </p:pic>
      <p:pic>
        <p:nvPicPr>
          <p:cNvPr id="11" name="Picture 10" descr="Logo, company name  Description automatically generated">
            <a:extLst>
              <a:ext uri="{FF2B5EF4-FFF2-40B4-BE49-F238E27FC236}">
                <a16:creationId xmlns:a16="http://schemas.microsoft.com/office/drawing/2014/main" id="{FEE61E8C-E1F4-4B5F-99DD-A33EED16FD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54921" y="7059456"/>
            <a:ext cx="1440000" cy="1440000"/>
          </a:xfrm>
          <a:prstGeom prst="rect">
            <a:avLst/>
          </a:prstGeom>
        </p:spPr>
      </p:pic>
      <p:pic>
        <p:nvPicPr>
          <p:cNvPr id="24" name="Graphic 23">
            <a:extLst>
              <a:ext uri="{FF2B5EF4-FFF2-40B4-BE49-F238E27FC236}">
                <a16:creationId xmlns:a16="http://schemas.microsoft.com/office/drawing/2014/main" id="{9F7EE02A-8AD8-4FBF-BFDE-9788C881D1A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9129" y="9304154"/>
            <a:ext cx="2101119" cy="601846"/>
          </a:xfrm>
          <a:prstGeom prst="rect">
            <a:avLst/>
          </a:prstGeom>
        </p:spPr>
      </p:pic>
      <p:sp>
        <p:nvSpPr>
          <p:cNvPr id="30" name="TextBox 29">
            <a:extLst>
              <a:ext uri="{FF2B5EF4-FFF2-40B4-BE49-F238E27FC236}">
                <a16:creationId xmlns:a16="http://schemas.microsoft.com/office/drawing/2014/main" id="{88C51711-172A-4187-B86A-6D9E29F32D49}"/>
              </a:ext>
            </a:extLst>
          </p:cNvPr>
          <p:cNvSpPr txBox="1"/>
          <p:nvPr/>
        </p:nvSpPr>
        <p:spPr>
          <a:xfrm>
            <a:off x="2195900" y="9315870"/>
            <a:ext cx="4683131" cy="830997"/>
          </a:xfrm>
          <a:prstGeom prst="rect">
            <a:avLst/>
          </a:prstGeom>
          <a:noFill/>
        </p:spPr>
        <p:txBody>
          <a:bodyPr wrap="square">
            <a:spAutoFit/>
          </a:bodyPr>
          <a:lstStyle/>
          <a:p>
            <a:pPr algn="r" rtl="0">
              <a:spcBef>
                <a:spcPts val="0"/>
              </a:spcBef>
              <a:spcAft>
                <a:spcPts val="0"/>
              </a:spcAft>
            </a:pPr>
            <a:r>
              <a:rPr lang="en-US" sz="800" b="0" i="0" u="none" strike="noStrike">
                <a:solidFill>
                  <a:schemeClr val="tx1">
                    <a:lumMod val="95000"/>
                    <a:lumOff val="5000"/>
                  </a:schemeClr>
                </a:solidFill>
                <a:effectLst/>
              </a:rPr>
              <a:t>Eiropas Komisijas atbalsts šīs publikācijas sagatavošanai nav apstiprinājums saturam, kas atspoguļo tikai autoru viedokli, un Komisiju nevar saukt pie atbildības par jebkādu tajā ietvertās informācijas izmantošanu.</a:t>
            </a:r>
          </a:p>
          <a:p>
            <a:pPr algn="r" rtl="0">
              <a:spcBef>
                <a:spcPts val="0"/>
              </a:spcBef>
              <a:spcAft>
                <a:spcPts val="0"/>
              </a:spcAft>
            </a:pPr>
            <a:r>
              <a:rPr lang="en-US" sz="800" b="0" i="0" u="none" strike="noStrike">
                <a:solidFill>
                  <a:schemeClr val="tx1">
                    <a:lumMod val="95000"/>
                    <a:lumOff val="5000"/>
                  </a:schemeClr>
                </a:solidFill>
                <a:effectLst/>
              </a:rPr>
              <a:t>(projekts Nr.: 2019-1-PL01-KA201-065655)</a:t>
            </a:r>
            <a:endParaRPr lang="en-US" sz="800" b="0" dirty="0">
              <a:solidFill>
                <a:schemeClr val="tx1">
                  <a:lumMod val="95000"/>
                  <a:lumOff val="5000"/>
                </a:schemeClr>
              </a:solidFill>
              <a:effectLst/>
            </a:endParaRPr>
          </a:p>
          <a:p>
            <a:pPr algn="r"/>
            <a:br>
              <a:rPr lang="en-US" sz="800" dirty="0">
                <a:solidFill>
                  <a:schemeClr val="tx1">
                    <a:lumMod val="95000"/>
                    <a:lumOff val="5000"/>
                  </a:schemeClr>
                </a:solidFill>
              </a:rPr>
            </a:br>
            <a:endParaRPr lang="en-US" sz="800" dirty="0">
              <a:solidFill>
                <a:schemeClr val="tx1">
                  <a:lumMod val="95000"/>
                  <a:lumOff val="5000"/>
                </a:schemeClr>
              </a:solidFill>
            </a:endParaRPr>
          </a:p>
        </p:txBody>
      </p:sp>
      <p:sp>
        <p:nvSpPr>
          <p:cNvPr id="16" name="Rectangle: Rounded Corners 15">
            <a:extLst>
              <a:ext uri="{FF2B5EF4-FFF2-40B4-BE49-F238E27FC236}">
                <a16:creationId xmlns:a16="http://schemas.microsoft.com/office/drawing/2014/main" id="{1EF41644-CEE0-495D-B310-326F483B2292}"/>
              </a:ext>
            </a:extLst>
          </p:cNvPr>
          <p:cNvSpPr/>
          <p:nvPr/>
        </p:nvSpPr>
        <p:spPr>
          <a:xfrm>
            <a:off x="2017060" y="5084423"/>
            <a:ext cx="2911642" cy="933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lv-LV" b="1" dirty="0">
                <a:solidFill>
                  <a:schemeClr val="bg1"/>
                </a:solidFill>
                <a:effectLst/>
                <a:ea typeface="Batang" panose="020B0503020000020004" pitchFamily="18" charset="-127"/>
              </a:rPr>
              <a:t>Izveidoja</a:t>
            </a:r>
            <a:r>
              <a:rPr lang="en-US" b="1" dirty="0">
                <a:solidFill>
                  <a:schemeClr val="bg1"/>
                </a:solidFill>
                <a:effectLst/>
                <a:ea typeface="Batang" panose="020B0503020000020004" pitchFamily="18" charset="-127"/>
              </a:rPr>
              <a:t>:</a:t>
            </a:r>
          </a:p>
          <a:p>
            <a:pPr algn="ctr" fontAlgn="base"/>
            <a:r>
              <a:rPr lang="en-US" b="1" dirty="0">
                <a:solidFill>
                  <a:schemeClr val="bg1"/>
                </a:solidFill>
                <a:effectLst/>
                <a:ea typeface="Batang" panose="020B0503020000020004" pitchFamily="18" charset="-127"/>
              </a:rPr>
              <a:t>Dr. Loukas </a:t>
            </a:r>
            <a:r>
              <a:rPr lang="en-US" b="1" dirty="0" err="1">
                <a:solidFill>
                  <a:schemeClr val="bg1"/>
                </a:solidFill>
                <a:effectLst/>
                <a:ea typeface="Batang" panose="020B0503020000020004" pitchFamily="18" charset="-127"/>
              </a:rPr>
              <a:t>Katikas</a:t>
            </a:r>
            <a:endParaRPr lang="en-US" b="1" dirty="0">
              <a:solidFill>
                <a:schemeClr val="bg1"/>
              </a:solidFill>
              <a:effectLst/>
              <a:ea typeface="Batang" panose="020B0503020000020004" pitchFamily="18" charset="-127"/>
            </a:endParaRPr>
          </a:p>
          <a:p>
            <a:pPr algn="ctr" fontAlgn="base"/>
            <a:r>
              <a:rPr lang="en-US" b="1" dirty="0">
                <a:solidFill>
                  <a:schemeClr val="bg1"/>
                </a:solidFill>
                <a:effectLst/>
                <a:ea typeface="Batang" panose="020B0503020000020004" pitchFamily="18" charset="-127"/>
              </a:rPr>
              <a:t>(</a:t>
            </a:r>
            <a:r>
              <a:rPr lang="en-US" b="1" dirty="0" err="1">
                <a:solidFill>
                  <a:schemeClr val="bg1"/>
                </a:solidFill>
                <a:effectLst/>
                <a:ea typeface="Batang" panose="020B0503020000020004" pitchFamily="18" charset="-127"/>
              </a:rPr>
              <a:t>Ellinogermaniki</a:t>
            </a:r>
            <a:r>
              <a:rPr lang="en-US" b="1" dirty="0">
                <a:solidFill>
                  <a:schemeClr val="bg1"/>
                </a:solidFill>
                <a:effectLst/>
                <a:ea typeface="Batang" panose="020B0503020000020004" pitchFamily="18" charset="-127"/>
              </a:rPr>
              <a:t> </a:t>
            </a:r>
            <a:r>
              <a:rPr lang="en-US" b="1" dirty="0" err="1">
                <a:solidFill>
                  <a:schemeClr val="bg1"/>
                </a:solidFill>
                <a:effectLst/>
                <a:ea typeface="Batang" panose="020B0503020000020004" pitchFamily="18" charset="-127"/>
              </a:rPr>
              <a:t>Agogi</a:t>
            </a:r>
            <a:r>
              <a:rPr lang="en-US" b="1" dirty="0">
                <a:solidFill>
                  <a:schemeClr val="bg1"/>
                </a:solidFill>
                <a:effectLst/>
                <a:ea typeface="Batang" panose="020B0503020000020004" pitchFamily="18" charset="-127"/>
              </a:rPr>
              <a:t>)</a:t>
            </a:r>
            <a:endParaRPr lang="en-US" b="1" strike="noStrike" dirty="0">
              <a:solidFill>
                <a:schemeClr val="bg1"/>
              </a:solidFill>
              <a:effectLst/>
              <a:ea typeface="Batang" panose="020B0503020000020004" pitchFamily="18" charset="-127"/>
            </a:endParaRPr>
          </a:p>
        </p:txBody>
      </p:sp>
      <p:pic>
        <p:nvPicPr>
          <p:cNvPr id="43" name="Picture 42" descr="Qr code  Description automatically generated">
            <a:extLst>
              <a:ext uri="{FF2B5EF4-FFF2-40B4-BE49-F238E27FC236}">
                <a16:creationId xmlns:a16="http://schemas.microsoft.com/office/drawing/2014/main" id="{1153CCAF-29B6-49ED-8E7D-BFA549CC77E0}"/>
              </a:ext>
            </a:extLst>
          </p:cNvPr>
          <p:cNvPicPr>
            <a:picLocks noChangeAspect="1"/>
          </p:cNvPicPr>
          <p:nvPr/>
        </p:nvPicPr>
        <p:blipFill rotWithShape="1">
          <a:blip r:embed="rId14">
            <a:extLst>
              <a:ext uri="{28A0092B-C50C-407E-A947-70E740481C1C}">
                <a14:useLocalDpi xmlns:a14="http://schemas.microsoft.com/office/drawing/2010/main" val="0"/>
              </a:ext>
            </a:extLst>
          </a:blip>
          <a:srcRect b="6814"/>
          <a:stretch/>
        </p:blipFill>
        <p:spPr>
          <a:xfrm>
            <a:off x="2364012" y="2425506"/>
            <a:ext cx="2217738" cy="2142588"/>
          </a:xfrm>
          <a:prstGeom prst="rect">
            <a:avLst/>
          </a:prstGeom>
        </p:spPr>
      </p:pic>
      <p:pic>
        <p:nvPicPr>
          <p:cNvPr id="54" name="Picture 53" descr="Qr code  Description automatically generated">
            <a:extLst>
              <a:ext uri="{FF2B5EF4-FFF2-40B4-BE49-F238E27FC236}">
                <a16:creationId xmlns:a16="http://schemas.microsoft.com/office/drawing/2014/main" id="{F86DF258-7991-4203-8C40-CC44A79E24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12192" y="2929497"/>
            <a:ext cx="1284477" cy="1284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25395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6000" r="-4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6">
              <a:lumMod val="20000"/>
              <a:lumOff val="80000"/>
              <a:alpha val="82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993820"/>
          </a:xfrm>
          <a:prstGeom prst="round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i="0" strike="noStrike" dirty="0">
                <a:solidFill>
                  <a:schemeClr val="accent6">
                    <a:lumMod val="50000"/>
                  </a:schemeClr>
                </a:solidFill>
                <a:effectLst/>
                <a:latin typeface="Lucida Calligraphy" panose="03010101010101010101" pitchFamily="66" charset="0"/>
              </a:rPr>
              <a:t>A1. </a:t>
            </a:r>
            <a:r>
              <a:rPr lang="en-US" sz="2400" b="1" i="0" strike="noStrike" dirty="0" err="1">
                <a:solidFill>
                  <a:schemeClr val="accent6">
                    <a:lumMod val="50000"/>
                  </a:schemeClr>
                </a:solidFill>
                <a:effectLst/>
                <a:latin typeface="Lucida Calligraphy" panose="03010101010101010101" pitchFamily="66" charset="0"/>
              </a:rPr>
              <a:t>Hidronojumes</a:t>
            </a:r>
            <a:r>
              <a:rPr lang="en-US" sz="2400" b="1" i="0" strike="noStrike" dirty="0">
                <a:solidFill>
                  <a:schemeClr val="accent6">
                    <a:lumMod val="50000"/>
                  </a:schemeClr>
                </a:solidFill>
                <a:effectLst/>
                <a:latin typeface="Lucida Calligraphy" panose="03010101010101010101" pitchFamily="66" charset="0"/>
              </a:rPr>
              <a:t> </a:t>
            </a:r>
            <a:r>
              <a:rPr lang="en-US" sz="2400" b="1" i="0" strike="noStrike" dirty="0" err="1">
                <a:solidFill>
                  <a:schemeClr val="accent6">
                    <a:lumMod val="50000"/>
                  </a:schemeClr>
                </a:solidFill>
                <a:effectLst/>
                <a:latin typeface="Lucida Calligraphy" panose="03010101010101010101" pitchFamily="66" charset="0"/>
              </a:rPr>
              <a:t>fasādes</a:t>
            </a:r>
            <a:r>
              <a:rPr lang="en-US" sz="2400" b="1" i="0" strike="noStrike" dirty="0">
                <a:solidFill>
                  <a:schemeClr val="accent6">
                    <a:lumMod val="50000"/>
                  </a:schemeClr>
                </a:solidFill>
                <a:effectLst/>
                <a:latin typeface="Lucida Calligraphy" panose="03010101010101010101" pitchFamily="66" charset="0"/>
              </a:rPr>
              <a:t> </a:t>
            </a:r>
            <a:r>
              <a:rPr lang="en-US" sz="2400" b="1" i="0" strike="noStrike" dirty="0" err="1">
                <a:solidFill>
                  <a:schemeClr val="accent6">
                    <a:lumMod val="50000"/>
                  </a:schemeClr>
                </a:solidFill>
                <a:effectLst/>
                <a:latin typeface="Lucida Calligraphy" panose="03010101010101010101" pitchFamily="66" charset="0"/>
              </a:rPr>
              <a:t>sistēma</a:t>
            </a:r>
            <a:r>
              <a:rPr lang="en-US" sz="2400" b="1" i="0" strike="noStrike" dirty="0">
                <a:solidFill>
                  <a:schemeClr val="accent6">
                    <a:lumMod val="50000"/>
                  </a:schemeClr>
                </a:solidFill>
                <a:effectLst/>
                <a:latin typeface="Lucida Calligraphy" panose="03010101010101010101" pitchFamily="66" charset="0"/>
              </a:rPr>
              <a:t> (</a:t>
            </a:r>
            <a:r>
              <a:rPr lang="lv-LV" sz="2400" b="1" i="0" strike="noStrike" dirty="0">
                <a:solidFill>
                  <a:schemeClr val="accent6">
                    <a:lumMod val="50000"/>
                  </a:schemeClr>
                </a:solidFill>
                <a:effectLst/>
                <a:latin typeface="Lucida Calligraphy" panose="03010101010101010101" pitchFamily="66" charset="0"/>
              </a:rPr>
              <a:t>Prototips</a:t>
            </a:r>
            <a:r>
              <a:rPr lang="en-US" sz="2400" b="1" i="0" strike="noStrike" dirty="0">
                <a:solidFill>
                  <a:schemeClr val="accent6">
                    <a:lumMod val="50000"/>
                  </a:schemeClr>
                </a:solidFill>
                <a:effectLst/>
                <a:latin typeface="Lucida Calligraphy" panose="03010101010101010101" pitchFamily="66" charset="0"/>
              </a:rPr>
              <a:t>)</a:t>
            </a: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561475" y="6164406"/>
            <a:ext cx="6003407" cy="240552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lv-LV" sz="1700" dirty="0" err="1">
                <a:solidFill>
                  <a:schemeClr val="tx1"/>
                </a:solidFill>
                <a:latin typeface="Comic Sans MS" panose="030F0702030302020204" pitchFamily="66" charset="0"/>
              </a:rPr>
              <a:t>Hidronojumes</a:t>
            </a:r>
            <a:r>
              <a:rPr lang="lv-LV" sz="1700" dirty="0">
                <a:solidFill>
                  <a:schemeClr val="tx1"/>
                </a:solidFill>
                <a:latin typeface="Comic Sans MS" panose="030F0702030302020204" pitchFamily="66" charset="0"/>
              </a:rPr>
              <a:t> fasādes sistēma </a:t>
            </a:r>
            <a:r>
              <a:rPr lang="en-US" sz="1700" b="1" i="0" dirty="0">
                <a:solidFill>
                  <a:schemeClr val="tx1"/>
                </a:solidFill>
                <a:effectLst/>
                <a:latin typeface="Comic Sans MS" panose="030F0702030302020204" pitchFamily="66" charset="0"/>
              </a:rPr>
              <a:t>SDG: 9.</a:t>
            </a:r>
            <a:r>
              <a:rPr dirty="0"/>
              <a:t> </a:t>
            </a:r>
            <a:r>
              <a:rPr lang="en-US" sz="1700" b="0" i="0" dirty="0" err="1">
                <a:solidFill>
                  <a:schemeClr val="tx1"/>
                </a:solidFill>
                <a:effectLst/>
                <a:latin typeface="Comic Sans MS" panose="030F0702030302020204" pitchFamily="66" charset="0"/>
              </a:rPr>
              <a:t>Rūpniecības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I</a:t>
            </a:r>
            <a:r>
              <a:rPr lang="en-US" sz="1700" b="0" i="0" dirty="0" err="1">
                <a:solidFill>
                  <a:schemeClr val="tx1"/>
                </a:solidFill>
                <a:effectLst/>
                <a:latin typeface="Comic Sans MS" panose="030F0702030302020204" pitchFamily="66" charset="0"/>
              </a:rPr>
              <a:t>novācijas</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I</a:t>
            </a:r>
            <a:r>
              <a:rPr lang="en-US" sz="1700" b="0" i="0" dirty="0" err="1">
                <a:solidFill>
                  <a:schemeClr val="tx1"/>
                </a:solidFill>
                <a:effectLst/>
                <a:latin typeface="Comic Sans MS" panose="030F0702030302020204" pitchFamily="66" charset="0"/>
              </a:rPr>
              <a:t>nfrastruktūra</a:t>
            </a:r>
            <a:r>
              <a:rPr lang="en-US" sz="1700" b="0" i="0" dirty="0">
                <a:solidFill>
                  <a:schemeClr val="tx1"/>
                </a:solidFill>
                <a:effectLst/>
                <a:latin typeface="Comic Sans MS" panose="030F0702030302020204" pitchFamily="66" charset="0"/>
              </a:rPr>
              <a:t>,</a:t>
            </a:r>
            <a:r>
              <a:rPr dirty="0"/>
              <a:t> </a:t>
            </a:r>
            <a:endParaRPr lang="lv-LV" dirty="0"/>
          </a:p>
          <a:p>
            <a:pPr fontAlgn="base">
              <a:lnSpc>
                <a:spcPct val="150000"/>
              </a:lnSpc>
            </a:pPr>
            <a:r>
              <a:rPr lang="en-US" sz="1700" b="1" i="0" dirty="0">
                <a:solidFill>
                  <a:schemeClr val="tx1"/>
                </a:solidFill>
                <a:effectLst/>
                <a:latin typeface="Comic Sans MS" panose="030F0702030302020204" pitchFamily="66" charset="0"/>
              </a:rPr>
              <a:t>13.</a:t>
            </a:r>
            <a:r>
              <a:rPr dirty="0"/>
              <a:t> </a:t>
            </a:r>
            <a:r>
              <a:rPr lang="en-US" sz="1700" b="0" i="0" dirty="0" err="1">
                <a:solidFill>
                  <a:schemeClr val="tx1"/>
                </a:solidFill>
                <a:effectLst/>
                <a:latin typeface="Comic Sans MS" panose="030F0702030302020204" pitchFamily="66" charset="0"/>
              </a:rPr>
              <a:t>Klimata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Darbības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Kolumbija</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Glo</a:t>
            </a:r>
            <a:r>
              <a:rPr lang="lv-LV" sz="1700" b="0" i="0" dirty="0">
                <a:solidFill>
                  <a:schemeClr val="tx1"/>
                </a:solidFill>
                <a:effectLst/>
                <a:latin typeface="Comic Sans MS" panose="030F0702030302020204" pitchFamily="66" charset="0"/>
              </a:rPr>
              <a:t>bāla Dizaina Izaicinājums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2021</a:t>
            </a:r>
          </a:p>
        </p:txBody>
      </p:sp>
      <p:sp>
        <p:nvSpPr>
          <p:cNvPr id="50" name="TextBox 49">
            <a:extLst>
              <a:ext uri="{FF2B5EF4-FFF2-40B4-BE49-F238E27FC236}">
                <a16:creationId xmlns:a16="http://schemas.microsoft.com/office/drawing/2014/main" id="{71810F94-C321-4F9F-AC34-5CE6B57BEA75}"/>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8" name="Picture 7" descr="A picture containing text, outdoor, shore  Description automatically generated">
            <a:extLst>
              <a:ext uri="{FF2B5EF4-FFF2-40B4-BE49-F238E27FC236}">
                <a16:creationId xmlns:a16="http://schemas.microsoft.com/office/drawing/2014/main" id="{B324F4A7-3E3E-46D2-9B52-359E5885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590" y="1805928"/>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Qr code  Description automatically generated">
            <a:extLst>
              <a:ext uri="{FF2B5EF4-FFF2-40B4-BE49-F238E27FC236}">
                <a16:creationId xmlns:a16="http://schemas.microsoft.com/office/drawing/2014/main" id="{51185D3C-7BFB-45E4-9602-4224784E0C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525" y="7367166"/>
            <a:ext cx="1080000" cy="1080000"/>
          </a:xfrm>
          <a:prstGeom prst="rect">
            <a:avLst/>
          </a:prstGeom>
        </p:spPr>
      </p:pic>
      <p:sp>
        <p:nvSpPr>
          <p:cNvPr id="9" name="TextBox 8">
            <a:extLst>
              <a:ext uri="{FF2B5EF4-FFF2-40B4-BE49-F238E27FC236}">
                <a16:creationId xmlns:a16="http://schemas.microsoft.com/office/drawing/2014/main" id="{04221C67-5880-4FB6-8ECE-E36A737B5F19}"/>
              </a:ext>
            </a:extLst>
          </p:cNvPr>
          <p:cNvSpPr txBox="1"/>
          <p:nvPr/>
        </p:nvSpPr>
        <p:spPr>
          <a:xfrm>
            <a:off x="4624936" y="7078927"/>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30497399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612000"/>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dirty="0">
                <a:solidFill>
                  <a:srgbClr val="002060"/>
                </a:solidFill>
                <a:latin typeface="Lucida Calligraphy" panose="03010101010101010101" pitchFamily="66" charset="0"/>
              </a:rPr>
              <a:t>B1. </a:t>
            </a:r>
            <a:r>
              <a:rPr lang="en-US" sz="2400" b="1" dirty="0" err="1">
                <a:solidFill>
                  <a:srgbClr val="002060"/>
                </a:solidFill>
                <a:latin typeface="Lucida Calligraphy" panose="03010101010101010101" pitchFamily="66" charset="0"/>
              </a:rPr>
              <a:t>Zooza</a:t>
            </a:r>
            <a:r>
              <a:rPr lang="en-US" sz="2400" b="1" dirty="0">
                <a:solidFill>
                  <a:srgbClr val="002060"/>
                </a:solidFill>
                <a:latin typeface="Lucida Calligraphy" panose="03010101010101010101" pitchFamily="66" charset="0"/>
              </a:rPr>
              <a:t>: </a:t>
            </a:r>
            <a:r>
              <a:rPr lang="lv-LV" sz="2400" b="1" dirty="0">
                <a:solidFill>
                  <a:srgbClr val="002060"/>
                </a:solidFill>
                <a:latin typeface="Lucida Calligraphy" panose="03010101010101010101" pitchFamily="66" charset="0"/>
              </a:rPr>
              <a:t>Vēsākas Kopienas</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400001"/>
            <a:ext cx="6003407" cy="138578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1700" b="1" i="0" dirty="0" err="1">
                <a:solidFill>
                  <a:schemeClr val="tx1"/>
                </a:solidFill>
                <a:effectLst/>
                <a:latin typeface="Comic Sans MS" panose="030F0702030302020204" pitchFamily="66" charset="0"/>
              </a:rPr>
              <a:t>Zooza</a:t>
            </a:r>
            <a:r>
              <a:rPr dirty="0"/>
              <a:t> </a:t>
            </a:r>
            <a:r>
              <a:rPr lang="en-US" sz="1700" b="0" i="0" dirty="0" err="1">
                <a:solidFill>
                  <a:schemeClr val="tx1"/>
                </a:solidFill>
                <a:effectLst/>
                <a:latin typeface="Comic Sans MS" panose="030F0702030302020204" pitchFamily="66" charset="0"/>
              </a:rPr>
              <a:t>ir</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atdzišanas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stratēģija</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kuras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pamatā</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ir</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dažu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organismu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spēja</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mainīt</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krāsu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reaģējot</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uz</a:t>
            </a:r>
            <a:r>
              <a:rPr lang="en-US" sz="1700" b="0" i="0" dirty="0">
                <a:solidFill>
                  <a:schemeClr val="tx1"/>
                </a:solidFill>
                <a:effectLst/>
                <a:latin typeface="Comic Sans MS" panose="030F0702030302020204" pitchFamily="66" charset="0"/>
              </a:rPr>
              <a:t> UV </a:t>
            </a:r>
            <a:r>
              <a:rPr lang="en-US" sz="1700" b="0" i="0" dirty="0" err="1">
                <a:solidFill>
                  <a:schemeClr val="tx1"/>
                </a:solidFill>
                <a:effectLst/>
                <a:latin typeface="Comic Sans MS" panose="030F0702030302020204" pitchFamily="66" charset="0"/>
              </a:rPr>
              <a:t>stariem</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baltā</a:t>
            </a:r>
            <a:r>
              <a:rPr lang="lv-LV" sz="1700" b="0" i="0" dirty="0">
                <a:solidFill>
                  <a:schemeClr val="tx1"/>
                </a:solidFill>
                <a:effectLst/>
                <a:latin typeface="Comic Sans MS" panose="030F0702030302020204" pitchFamily="66" charset="0"/>
              </a:rPr>
              <a:t>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skarabeja</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vaboles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mikrostruktūra</a:t>
            </a:r>
            <a:r>
              <a:rPr lang="en-US" sz="1700" b="0" i="0" dirty="0">
                <a:solidFill>
                  <a:schemeClr val="tx1"/>
                </a:solidFill>
                <a:effectLst/>
                <a:latin typeface="Comic Sans MS" panose="030F0702030302020204" pitchFamily="66" charset="0"/>
              </a:rPr>
              <a:t>, kas </a:t>
            </a:r>
            <a:r>
              <a:rPr lang="en-US" sz="1700" b="0" i="0" dirty="0" err="1">
                <a:solidFill>
                  <a:schemeClr val="tx1"/>
                </a:solidFill>
                <a:effectLst/>
                <a:latin typeface="Comic Sans MS" panose="030F0702030302020204" pitchFamily="66" charset="0"/>
              </a:rPr>
              <a:t>izkliedē</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visu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viļņu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garumu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gaismu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radot</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spoži</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baltu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lai</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saglabātu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vēsumu</a:t>
            </a:r>
            <a:r>
              <a:rPr lang="en-US" sz="1700" b="0" i="0" dirty="0">
                <a:solidFill>
                  <a:schemeClr val="tx1"/>
                </a:solidFill>
                <a:effectLst/>
                <a:latin typeface="Comic Sans MS" panose="030F0702030302020204" pitchFamily="66" charset="0"/>
              </a:rPr>
              <a:t>; un </a:t>
            </a:r>
            <a:r>
              <a:rPr lang="lv-LV" sz="1700" dirty="0" err="1">
                <a:solidFill>
                  <a:schemeClr val="tx1"/>
                </a:solidFill>
                <a:latin typeface="Comic Sans MS" panose="030F0702030302020204" pitchFamily="66" charset="0"/>
              </a:rPr>
              <a:t>pudeļdegunu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delfīnu</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informācijas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apmaiņas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tīkls</a:t>
            </a:r>
            <a:r>
              <a:rPr lang="en-US" sz="1700" b="0" i="0" dirty="0">
                <a:solidFill>
                  <a:schemeClr val="tx1"/>
                </a:solidFill>
                <a:effectLst/>
                <a:latin typeface="Comic Sans MS" panose="030F0702030302020204" pitchFamily="66" charset="0"/>
              </a:rPr>
              <a:t>.</a:t>
            </a:r>
            <a:endParaRPr lang="en-US" sz="1700" b="1" i="0" strike="noStrike" dirty="0">
              <a:solidFill>
                <a:schemeClr val="tx1"/>
              </a:solidFill>
              <a:effectLst/>
              <a:latin typeface="Comic Sans MS" panose="030F0702030302020204" pitchFamily="66" charset="0"/>
            </a:endParaRPr>
          </a:p>
        </p:txBody>
      </p:sp>
      <p:pic>
        <p:nvPicPr>
          <p:cNvPr id="8" name="Picture 7" descr="A dolphin in the water  Description automatically generated with medium confidence">
            <a:extLst>
              <a:ext uri="{FF2B5EF4-FFF2-40B4-BE49-F238E27FC236}">
                <a16:creationId xmlns:a16="http://schemas.microsoft.com/office/drawing/2014/main" id="{D3BC8DEB-FD72-4065-9BD7-7441A0ED0D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38" y="1376206"/>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grpSp>
        <p:nvGrpSpPr>
          <p:cNvPr id="2" name="Group 1">
            <a:extLst>
              <a:ext uri="{FF2B5EF4-FFF2-40B4-BE49-F238E27FC236}">
                <a16:creationId xmlns:a16="http://schemas.microsoft.com/office/drawing/2014/main" id="{BF5F404B-BC32-4F97-B670-AFB411DC1B58}"/>
              </a:ext>
            </a:extLst>
          </p:cNvPr>
          <p:cNvGrpSpPr/>
          <p:nvPr/>
        </p:nvGrpSpPr>
        <p:grpSpPr>
          <a:xfrm>
            <a:off x="391355" y="6910614"/>
            <a:ext cx="2970208" cy="684000"/>
            <a:chOff x="391355" y="6910614"/>
            <a:chExt cx="2970208" cy="684000"/>
          </a:xfrm>
        </p:grpSpPr>
        <p:grpSp>
          <p:nvGrpSpPr>
            <p:cNvPr id="41" name="Group 40">
              <a:extLst>
                <a:ext uri="{FF2B5EF4-FFF2-40B4-BE49-F238E27FC236}">
                  <a16:creationId xmlns:a16="http://schemas.microsoft.com/office/drawing/2014/main" id="{9E9CA32E-8CA8-4F25-B00D-E8BF98C2D7C0}"/>
                </a:ext>
              </a:extLst>
            </p:cNvPr>
            <p:cNvGrpSpPr/>
            <p:nvPr/>
          </p:nvGrpSpPr>
          <p:grpSpPr>
            <a:xfrm>
              <a:off x="391355" y="6910614"/>
              <a:ext cx="2970208" cy="684000"/>
              <a:chOff x="391355" y="6910614"/>
              <a:chExt cx="2970208" cy="684000"/>
            </a:xfrm>
          </p:grpSpPr>
          <p:grpSp>
            <p:nvGrpSpPr>
              <p:cNvPr id="29" name="Group 28">
                <a:extLst>
                  <a:ext uri="{FF2B5EF4-FFF2-40B4-BE49-F238E27FC236}">
                    <a16:creationId xmlns:a16="http://schemas.microsoft.com/office/drawing/2014/main" id="{BE710D67-C129-4F34-9496-DBD9B2F6DE03}"/>
                  </a:ext>
                </a:extLst>
              </p:cNvPr>
              <p:cNvGrpSpPr/>
              <p:nvPr/>
            </p:nvGrpSpPr>
            <p:grpSpPr>
              <a:xfrm>
                <a:off x="391355" y="6910614"/>
                <a:ext cx="2970208" cy="684000"/>
                <a:chOff x="816655" y="7378444"/>
                <a:chExt cx="2543232" cy="684000"/>
              </a:xfrm>
            </p:grpSpPr>
            <p:sp>
              <p:nvSpPr>
                <p:cNvPr id="5" name="Rectangle: Rounded Corners 4">
                  <a:extLst>
                    <a:ext uri="{FF2B5EF4-FFF2-40B4-BE49-F238E27FC236}">
                      <a16:creationId xmlns:a16="http://schemas.microsoft.com/office/drawing/2014/main" id="{6893B12C-3A2E-4A3E-918E-2292C371C447}"/>
                    </a:ext>
                  </a:extLst>
                </p:cNvPr>
                <p:cNvSpPr/>
                <p:nvPr/>
              </p:nvSpPr>
              <p:spPr>
                <a:xfrm>
                  <a:off x="816655"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3" name="Graphic 2" descr="Renewable Energy outline">
                  <a:extLst>
                    <a:ext uri="{FF2B5EF4-FFF2-40B4-BE49-F238E27FC236}">
                      <a16:creationId xmlns:a16="http://schemas.microsoft.com/office/drawing/2014/main" id="{06C970C7-8B20-47CD-8B94-8EDE96DD1524}"/>
                    </a:ext>
                  </a:extLst>
                </p:cNvPr>
                <p:cNvPicPr>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16655" y="7378444"/>
                  <a:ext cx="585673" cy="684000"/>
                </a:xfrm>
                <a:prstGeom prst="rect">
                  <a:avLst/>
                </a:prstGeom>
              </p:spPr>
            </p:pic>
          </p:grpSp>
          <p:sp>
            <p:nvSpPr>
              <p:cNvPr id="35" name="TextBox 34">
                <a:extLst>
                  <a:ext uri="{FF2B5EF4-FFF2-40B4-BE49-F238E27FC236}">
                    <a16:creationId xmlns:a16="http://schemas.microsoft.com/office/drawing/2014/main" id="{84B9265D-3905-4ADA-B0D7-CB7F05464049}"/>
                  </a:ext>
                </a:extLst>
              </p:cNvPr>
              <p:cNvSpPr txBox="1"/>
              <p:nvPr/>
            </p:nvSpPr>
            <p:spPr>
              <a:xfrm>
                <a:off x="953921" y="7046157"/>
                <a:ext cx="1069549" cy="307777"/>
              </a:xfrm>
              <a:prstGeom prst="rect">
                <a:avLst/>
              </a:prstGeom>
              <a:noFill/>
            </p:spPr>
            <p:txBody>
              <a:bodyPr wrap="square">
                <a:spAutoFit/>
              </a:bodyPr>
              <a:lstStyle/>
              <a:p>
                <a:r>
                  <a:rPr lang="en-US" sz="1400" dirty="0" err="1">
                    <a:solidFill>
                      <a:srgbClr val="0070C0"/>
                    </a:solidFill>
                    <a:latin typeface="Lucida Calligraphy" panose="03010101010101010101" pitchFamily="66" charset="0"/>
                  </a:rPr>
                  <a:t>Enerģija</a:t>
                </a:r>
                <a:endParaRPr lang="en-US" sz="1400" dirty="0">
                  <a:solidFill>
                    <a:srgbClr val="0070C0"/>
                  </a:solidFill>
                  <a:latin typeface="Lucida Calligraphy" panose="03010101010101010101" pitchFamily="66" charset="0"/>
                </a:endParaRPr>
              </a:p>
            </p:txBody>
          </p:sp>
        </p:grpSp>
        <p:sp>
          <p:nvSpPr>
            <p:cNvPr id="48" name="TextBox 47">
              <a:extLst>
                <a:ext uri="{FF2B5EF4-FFF2-40B4-BE49-F238E27FC236}">
                  <a16:creationId xmlns:a16="http://schemas.microsoft.com/office/drawing/2014/main" id="{0ECCE81E-29DA-4486-A3B1-029C3E6259A3}"/>
                </a:ext>
              </a:extLst>
            </p:cNvPr>
            <p:cNvSpPr txBox="1"/>
            <p:nvPr/>
          </p:nvSpPr>
          <p:spPr>
            <a:xfrm>
              <a:off x="2458836" y="7059602"/>
              <a:ext cx="787166" cy="415498"/>
            </a:xfrm>
            <a:prstGeom prst="rect">
              <a:avLst/>
            </a:prstGeom>
            <a:noFill/>
          </p:spPr>
          <p:txBody>
            <a:bodyPr wrap="square">
              <a:spAutoFit/>
            </a:bodyPr>
            <a:lstStyle/>
            <a:p>
              <a:r>
                <a:rPr lang="en-US" sz="2100">
                  <a:solidFill>
                    <a:srgbClr val="0070C0"/>
                  </a:solidFill>
                  <a:latin typeface="Lucida Calligraphy" panose="03010101010101010101" pitchFamily="66" charset="0"/>
                </a:rPr>
                <a:t>9/10</a:t>
              </a:r>
            </a:p>
          </p:txBody>
        </p:sp>
      </p:grpSp>
      <p:grpSp>
        <p:nvGrpSpPr>
          <p:cNvPr id="12" name="Group 11">
            <a:extLst>
              <a:ext uri="{FF2B5EF4-FFF2-40B4-BE49-F238E27FC236}">
                <a16:creationId xmlns:a16="http://schemas.microsoft.com/office/drawing/2014/main" id="{7029DE1F-5962-49C8-9A95-E8FF47AE3FC6}"/>
              </a:ext>
            </a:extLst>
          </p:cNvPr>
          <p:cNvGrpSpPr/>
          <p:nvPr/>
        </p:nvGrpSpPr>
        <p:grpSpPr>
          <a:xfrm>
            <a:off x="3496437" y="7658439"/>
            <a:ext cx="2962509" cy="678991"/>
            <a:chOff x="3496437" y="7658439"/>
            <a:chExt cx="2962509" cy="678991"/>
          </a:xfrm>
        </p:grpSpPr>
        <p:grpSp>
          <p:nvGrpSpPr>
            <p:cNvPr id="45" name="Group 44">
              <a:extLst>
                <a:ext uri="{FF2B5EF4-FFF2-40B4-BE49-F238E27FC236}">
                  <a16:creationId xmlns:a16="http://schemas.microsoft.com/office/drawing/2014/main" id="{AAB01F68-7B04-4544-B4EF-AC367C9E38C3}"/>
                </a:ext>
              </a:extLst>
            </p:cNvPr>
            <p:cNvGrpSpPr/>
            <p:nvPr/>
          </p:nvGrpSpPr>
          <p:grpSpPr>
            <a:xfrm>
              <a:off x="3496437" y="7658439"/>
              <a:ext cx="2940705" cy="678991"/>
              <a:chOff x="3496437" y="7658439"/>
              <a:chExt cx="2940705" cy="678991"/>
            </a:xfrm>
          </p:grpSpPr>
          <p:grpSp>
            <p:nvGrpSpPr>
              <p:cNvPr id="33" name="Group 32">
                <a:extLst>
                  <a:ext uri="{FF2B5EF4-FFF2-40B4-BE49-F238E27FC236}">
                    <a16:creationId xmlns:a16="http://schemas.microsoft.com/office/drawing/2014/main" id="{73671ECF-D34B-4918-AA5E-9292DEBFFEC9}"/>
                  </a:ext>
                </a:extLst>
              </p:cNvPr>
              <p:cNvGrpSpPr/>
              <p:nvPr/>
            </p:nvGrpSpPr>
            <p:grpSpPr>
              <a:xfrm>
                <a:off x="3496437" y="7658439"/>
                <a:ext cx="2940705" cy="678991"/>
                <a:chOff x="3496438" y="8126269"/>
                <a:chExt cx="2543232" cy="678991"/>
              </a:xfrm>
            </p:grpSpPr>
            <p:sp>
              <p:nvSpPr>
                <p:cNvPr id="18" name="Rectangle: Rounded Corners 17">
                  <a:extLst>
                    <a:ext uri="{FF2B5EF4-FFF2-40B4-BE49-F238E27FC236}">
                      <a16:creationId xmlns:a16="http://schemas.microsoft.com/office/drawing/2014/main" id="{3D9EA020-4C4E-4CA8-B161-422CE3E7C608}"/>
                    </a:ext>
                  </a:extLst>
                </p:cNvPr>
                <p:cNvSpPr/>
                <p:nvPr/>
              </p:nvSpPr>
              <p:spPr>
                <a:xfrm>
                  <a:off x="3496438"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6" name="Graphic 25" descr="Seed Packet outline">
                  <a:extLst>
                    <a:ext uri="{FF2B5EF4-FFF2-40B4-BE49-F238E27FC236}">
                      <a16:creationId xmlns:a16="http://schemas.microsoft.com/office/drawing/2014/main" id="{AE9B579F-E0E3-4124-BD49-D3CC495687F0}"/>
                    </a:ext>
                  </a:extLst>
                </p:cNvPr>
                <p:cNvPicPr>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0238" y="8157260"/>
                  <a:ext cx="560415" cy="648000"/>
                </a:xfrm>
                <a:prstGeom prst="rect">
                  <a:avLst/>
                </a:prstGeom>
              </p:spPr>
            </p:pic>
          </p:grpSp>
          <p:sp>
            <p:nvSpPr>
              <p:cNvPr id="39" name="TextBox 38">
                <a:extLst>
                  <a:ext uri="{FF2B5EF4-FFF2-40B4-BE49-F238E27FC236}">
                    <a16:creationId xmlns:a16="http://schemas.microsoft.com/office/drawing/2014/main" id="{A8C68173-D630-472F-B6D4-632138F75332}"/>
                  </a:ext>
                </a:extLst>
              </p:cNvPr>
              <p:cNvSpPr txBox="1"/>
              <p:nvPr/>
            </p:nvSpPr>
            <p:spPr>
              <a:xfrm>
                <a:off x="4064398" y="7844555"/>
                <a:ext cx="1472966" cy="307777"/>
              </a:xfrm>
              <a:prstGeom prst="rect">
                <a:avLst/>
              </a:prstGeom>
              <a:noFill/>
            </p:spPr>
            <p:txBody>
              <a:bodyPr wrap="square">
                <a:spAutoFit/>
              </a:bodyPr>
              <a:lstStyle/>
              <a:p>
                <a:r>
                  <a:rPr lang="en-US" sz="1400">
                    <a:solidFill>
                      <a:schemeClr val="accent4">
                        <a:lumMod val="75000"/>
                      </a:schemeClr>
                    </a:solidFill>
                    <a:latin typeface="Lucida Calligraphy" panose="03010101010101010101" pitchFamily="66" charset="0"/>
                  </a:rPr>
                  <a:t>Materiāli</a:t>
                </a:r>
              </a:p>
            </p:txBody>
          </p:sp>
        </p:grpSp>
        <p:sp>
          <p:nvSpPr>
            <p:cNvPr id="49" name="TextBox 48">
              <a:extLst>
                <a:ext uri="{FF2B5EF4-FFF2-40B4-BE49-F238E27FC236}">
                  <a16:creationId xmlns:a16="http://schemas.microsoft.com/office/drawing/2014/main" id="{F7EF325F-AE22-44A0-B97A-C5164A132FF8}"/>
                </a:ext>
              </a:extLst>
            </p:cNvPr>
            <p:cNvSpPr txBox="1"/>
            <p:nvPr/>
          </p:nvSpPr>
          <p:spPr>
            <a:xfrm>
              <a:off x="5527296" y="7783053"/>
              <a:ext cx="931650" cy="415498"/>
            </a:xfrm>
            <a:prstGeom prst="rect">
              <a:avLst/>
            </a:prstGeom>
            <a:noFill/>
          </p:spPr>
          <p:txBody>
            <a:bodyPr wrap="square">
              <a:spAutoFit/>
            </a:bodyPr>
            <a:lstStyle/>
            <a:p>
              <a:r>
                <a:rPr lang="en-US" sz="2100">
                  <a:solidFill>
                    <a:schemeClr val="accent4">
                      <a:lumMod val="75000"/>
                    </a:schemeClr>
                  </a:solidFill>
                  <a:latin typeface="Lucida Calligraphy" panose="03010101010101010101" pitchFamily="66" charset="0"/>
                </a:rPr>
                <a:t>8/10</a:t>
              </a:r>
            </a:p>
          </p:txBody>
        </p:sp>
      </p:grpSp>
      <p:grpSp>
        <p:nvGrpSpPr>
          <p:cNvPr id="11" name="Group 10">
            <a:extLst>
              <a:ext uri="{FF2B5EF4-FFF2-40B4-BE49-F238E27FC236}">
                <a16:creationId xmlns:a16="http://schemas.microsoft.com/office/drawing/2014/main" id="{B477908C-B406-48ED-845C-DAB52F98675C}"/>
              </a:ext>
            </a:extLst>
          </p:cNvPr>
          <p:cNvGrpSpPr/>
          <p:nvPr/>
        </p:nvGrpSpPr>
        <p:grpSpPr>
          <a:xfrm>
            <a:off x="3470923" y="8368364"/>
            <a:ext cx="2970208" cy="720000"/>
            <a:chOff x="3470923" y="8368364"/>
            <a:chExt cx="2970208" cy="720000"/>
          </a:xfrm>
        </p:grpSpPr>
        <p:grpSp>
          <p:nvGrpSpPr>
            <p:cNvPr id="46" name="Group 45">
              <a:extLst>
                <a:ext uri="{FF2B5EF4-FFF2-40B4-BE49-F238E27FC236}">
                  <a16:creationId xmlns:a16="http://schemas.microsoft.com/office/drawing/2014/main" id="{CE44E8E7-DA79-4615-8784-5D5A8B5D4E69}"/>
                </a:ext>
              </a:extLst>
            </p:cNvPr>
            <p:cNvGrpSpPr/>
            <p:nvPr/>
          </p:nvGrpSpPr>
          <p:grpSpPr>
            <a:xfrm>
              <a:off x="3470923" y="8368364"/>
              <a:ext cx="2970208" cy="720000"/>
              <a:chOff x="3470923" y="8368364"/>
              <a:chExt cx="2970208" cy="720000"/>
            </a:xfrm>
          </p:grpSpPr>
          <p:grpSp>
            <p:nvGrpSpPr>
              <p:cNvPr id="32" name="Group 31">
                <a:extLst>
                  <a:ext uri="{FF2B5EF4-FFF2-40B4-BE49-F238E27FC236}">
                    <a16:creationId xmlns:a16="http://schemas.microsoft.com/office/drawing/2014/main" id="{35DE552A-B5B6-40F6-8FDF-4AB0C0D878AB}"/>
                  </a:ext>
                </a:extLst>
              </p:cNvPr>
              <p:cNvGrpSpPr/>
              <p:nvPr/>
            </p:nvGrpSpPr>
            <p:grpSpPr>
              <a:xfrm>
                <a:off x="3470923" y="8368364"/>
                <a:ext cx="2970208" cy="720000"/>
                <a:chOff x="3470923" y="8836194"/>
                <a:chExt cx="2568747" cy="720000"/>
              </a:xfrm>
            </p:grpSpPr>
            <p:sp>
              <p:nvSpPr>
                <p:cNvPr id="19" name="Rectangle: Rounded Corners 18">
                  <a:extLst>
                    <a:ext uri="{FF2B5EF4-FFF2-40B4-BE49-F238E27FC236}">
                      <a16:creationId xmlns:a16="http://schemas.microsoft.com/office/drawing/2014/main" id="{68B239AE-5C51-4307-B2C3-45719D68FEC8}"/>
                    </a:ext>
                  </a:extLst>
                </p:cNvPr>
                <p:cNvSpPr/>
                <p:nvPr/>
              </p:nvSpPr>
              <p:spPr>
                <a:xfrm>
                  <a:off x="3496438"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8" name="Graphic 27" descr="Bar chart outline">
                  <a:extLst>
                    <a:ext uri="{FF2B5EF4-FFF2-40B4-BE49-F238E27FC236}">
                      <a16:creationId xmlns:a16="http://schemas.microsoft.com/office/drawing/2014/main" id="{3D9B4F4E-5DA5-4B8C-B3F5-666816F833FB}"/>
                    </a:ext>
                  </a:extLst>
                </p:cNvPr>
                <p:cNvPicPr>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70923" y="8836194"/>
                  <a:ext cx="622683" cy="720000"/>
                </a:xfrm>
                <a:prstGeom prst="rect">
                  <a:avLst/>
                </a:prstGeom>
              </p:spPr>
            </p:pic>
          </p:grpSp>
          <p:sp>
            <p:nvSpPr>
              <p:cNvPr id="40" name="TextBox 39">
                <a:extLst>
                  <a:ext uri="{FF2B5EF4-FFF2-40B4-BE49-F238E27FC236}">
                    <a16:creationId xmlns:a16="http://schemas.microsoft.com/office/drawing/2014/main" id="{D7F4023F-1543-485E-A7E9-35AFECE4B17C}"/>
                  </a:ext>
                </a:extLst>
              </p:cNvPr>
              <p:cNvSpPr txBox="1"/>
              <p:nvPr/>
            </p:nvSpPr>
            <p:spPr>
              <a:xfrm>
                <a:off x="4064398" y="8574475"/>
                <a:ext cx="1472966" cy="307777"/>
              </a:xfrm>
              <a:prstGeom prst="rect">
                <a:avLst/>
              </a:prstGeom>
              <a:noFill/>
            </p:spPr>
            <p:txBody>
              <a:bodyPr wrap="square">
                <a:spAutoFit/>
              </a:bodyPr>
              <a:lstStyle/>
              <a:p>
                <a:r>
                  <a:rPr lang="en-US" sz="1400">
                    <a:solidFill>
                      <a:schemeClr val="tx1">
                        <a:lumMod val="50000"/>
                        <a:lumOff val="50000"/>
                      </a:schemeClr>
                    </a:solidFill>
                    <a:latin typeface="Lucida Calligraphy" panose="03010101010101010101" pitchFamily="66" charset="0"/>
                  </a:rPr>
                  <a:t>Informācija</a:t>
                </a:r>
              </a:p>
            </p:txBody>
          </p:sp>
        </p:grpSp>
        <p:sp>
          <p:nvSpPr>
            <p:cNvPr id="50" name="TextBox 49">
              <a:extLst>
                <a:ext uri="{FF2B5EF4-FFF2-40B4-BE49-F238E27FC236}">
                  <a16:creationId xmlns:a16="http://schemas.microsoft.com/office/drawing/2014/main" id="{E5BC142C-FC2B-41C2-90C2-E65D1A8B2B9B}"/>
                </a:ext>
              </a:extLst>
            </p:cNvPr>
            <p:cNvSpPr txBox="1"/>
            <p:nvPr/>
          </p:nvSpPr>
          <p:spPr>
            <a:xfrm>
              <a:off x="5536384" y="8524023"/>
              <a:ext cx="765544" cy="415498"/>
            </a:xfrm>
            <a:prstGeom prst="rect">
              <a:avLst/>
            </a:prstGeom>
            <a:noFill/>
          </p:spPr>
          <p:txBody>
            <a:bodyPr wrap="square">
              <a:spAutoFit/>
            </a:bodyPr>
            <a:lstStyle/>
            <a:p>
              <a:r>
                <a:rPr lang="en-US" sz="2100">
                  <a:solidFill>
                    <a:schemeClr val="tx1">
                      <a:lumMod val="50000"/>
                      <a:lumOff val="50000"/>
                    </a:schemeClr>
                  </a:solidFill>
                  <a:latin typeface="Lucida Calligraphy" panose="03010101010101010101" pitchFamily="66" charset="0"/>
                </a:rPr>
                <a:t>5/10</a:t>
              </a:r>
            </a:p>
          </p:txBody>
        </p:sp>
      </p:grpSp>
      <p:grpSp>
        <p:nvGrpSpPr>
          <p:cNvPr id="6" name="Group 5">
            <a:extLst>
              <a:ext uri="{FF2B5EF4-FFF2-40B4-BE49-F238E27FC236}">
                <a16:creationId xmlns:a16="http://schemas.microsoft.com/office/drawing/2014/main" id="{9345A51C-1BB3-4B72-A695-05021DC314B2}"/>
              </a:ext>
            </a:extLst>
          </p:cNvPr>
          <p:cNvGrpSpPr/>
          <p:nvPr/>
        </p:nvGrpSpPr>
        <p:grpSpPr>
          <a:xfrm>
            <a:off x="391355" y="7658439"/>
            <a:ext cx="2970208" cy="655483"/>
            <a:chOff x="391355" y="7658439"/>
            <a:chExt cx="2970208" cy="655483"/>
          </a:xfrm>
        </p:grpSpPr>
        <p:grpSp>
          <p:nvGrpSpPr>
            <p:cNvPr id="42" name="Group 41">
              <a:extLst>
                <a:ext uri="{FF2B5EF4-FFF2-40B4-BE49-F238E27FC236}">
                  <a16:creationId xmlns:a16="http://schemas.microsoft.com/office/drawing/2014/main" id="{38B618A4-13DA-4FBA-BA1B-626828B3BAE0}"/>
                </a:ext>
              </a:extLst>
            </p:cNvPr>
            <p:cNvGrpSpPr/>
            <p:nvPr/>
          </p:nvGrpSpPr>
          <p:grpSpPr>
            <a:xfrm>
              <a:off x="391355" y="7658439"/>
              <a:ext cx="2970208" cy="655483"/>
              <a:chOff x="391355" y="7658439"/>
              <a:chExt cx="2970208" cy="655483"/>
            </a:xfrm>
          </p:grpSpPr>
          <p:grpSp>
            <p:nvGrpSpPr>
              <p:cNvPr id="30" name="Group 29">
                <a:extLst>
                  <a:ext uri="{FF2B5EF4-FFF2-40B4-BE49-F238E27FC236}">
                    <a16:creationId xmlns:a16="http://schemas.microsoft.com/office/drawing/2014/main" id="{F682D2A9-3C49-4D87-8D74-5F0F9A756020}"/>
                  </a:ext>
                </a:extLst>
              </p:cNvPr>
              <p:cNvGrpSpPr/>
              <p:nvPr/>
            </p:nvGrpSpPr>
            <p:grpSpPr>
              <a:xfrm>
                <a:off x="391355" y="7658439"/>
                <a:ext cx="2970208" cy="655483"/>
                <a:chOff x="816655" y="8126269"/>
                <a:chExt cx="2543232" cy="655483"/>
              </a:xfrm>
            </p:grpSpPr>
            <p:sp>
              <p:nvSpPr>
                <p:cNvPr id="15" name="Rectangle: Rounded Corners 14">
                  <a:extLst>
                    <a:ext uri="{FF2B5EF4-FFF2-40B4-BE49-F238E27FC236}">
                      <a16:creationId xmlns:a16="http://schemas.microsoft.com/office/drawing/2014/main" id="{38C386A6-A0AA-4FCE-BDD1-DDB30AE67467}"/>
                    </a:ext>
                  </a:extLst>
                </p:cNvPr>
                <p:cNvSpPr/>
                <p:nvPr/>
              </p:nvSpPr>
              <p:spPr>
                <a:xfrm>
                  <a:off x="816655" y="812626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0" name="Graphic 19" descr="Recycle outline">
                  <a:extLst>
                    <a:ext uri="{FF2B5EF4-FFF2-40B4-BE49-F238E27FC236}">
                      <a16:creationId xmlns:a16="http://schemas.microsoft.com/office/drawing/2014/main" id="{F9F265D9-2530-4181-82EF-2306FF2FCF0F}"/>
                    </a:ext>
                  </a:extLst>
                </p:cNvPr>
                <p:cNvPicPr>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4863" y="8165254"/>
                  <a:ext cx="527106" cy="616498"/>
                </a:xfrm>
                <a:prstGeom prst="rect">
                  <a:avLst/>
                </a:prstGeom>
              </p:spPr>
            </p:pic>
          </p:grpSp>
          <p:sp>
            <p:nvSpPr>
              <p:cNvPr id="36" name="TextBox 35">
                <a:extLst>
                  <a:ext uri="{FF2B5EF4-FFF2-40B4-BE49-F238E27FC236}">
                    <a16:creationId xmlns:a16="http://schemas.microsoft.com/office/drawing/2014/main" id="{B46288F9-03A4-414A-9ACE-94B83EDA6775}"/>
                  </a:ext>
                </a:extLst>
              </p:cNvPr>
              <p:cNvSpPr txBox="1"/>
              <p:nvPr/>
            </p:nvSpPr>
            <p:spPr>
              <a:xfrm>
                <a:off x="939848" y="7783053"/>
                <a:ext cx="1212812" cy="523220"/>
              </a:xfrm>
              <a:prstGeom prst="rect">
                <a:avLst/>
              </a:prstGeom>
              <a:noFill/>
            </p:spPr>
            <p:txBody>
              <a:bodyPr wrap="square">
                <a:spAutoFit/>
              </a:bodyPr>
              <a:lstStyle/>
              <a:p>
                <a:r>
                  <a:rPr lang="en-US" sz="1400" dirty="0" err="1">
                    <a:solidFill>
                      <a:srgbClr val="00B050"/>
                    </a:solidFill>
                    <a:latin typeface="Lucida Calligraphy" panose="03010101010101010101" pitchFamily="66" charset="0"/>
                  </a:rPr>
                  <a:t>Otrreizējā</a:t>
                </a:r>
                <a:r>
                  <a:rPr lang="en-US" sz="1400" dirty="0">
                    <a:solidFill>
                      <a:srgbClr val="00B050"/>
                    </a:solidFill>
                    <a:latin typeface="Lucida Calligraphy" panose="03010101010101010101" pitchFamily="66" charset="0"/>
                  </a:rPr>
                  <a:t> </a:t>
                </a:r>
                <a:r>
                  <a:rPr lang="en-US" sz="1400" dirty="0" err="1">
                    <a:solidFill>
                      <a:srgbClr val="00B050"/>
                    </a:solidFill>
                    <a:latin typeface="Lucida Calligraphy" panose="03010101010101010101" pitchFamily="66" charset="0"/>
                  </a:rPr>
                  <a:t>pārstrāde</a:t>
                </a:r>
                <a:endParaRPr lang="en-US" sz="1400" dirty="0">
                  <a:solidFill>
                    <a:srgbClr val="00B050"/>
                  </a:solidFill>
                  <a:latin typeface="Lucida Calligraphy" panose="03010101010101010101" pitchFamily="66" charset="0"/>
                </a:endParaRPr>
              </a:p>
            </p:txBody>
          </p:sp>
        </p:grpSp>
        <p:sp>
          <p:nvSpPr>
            <p:cNvPr id="51" name="TextBox 50">
              <a:extLst>
                <a:ext uri="{FF2B5EF4-FFF2-40B4-BE49-F238E27FC236}">
                  <a16:creationId xmlns:a16="http://schemas.microsoft.com/office/drawing/2014/main" id="{8FAB4C84-17C8-40AA-882C-3EE88D7EE541}"/>
                </a:ext>
              </a:extLst>
            </p:cNvPr>
            <p:cNvSpPr txBox="1"/>
            <p:nvPr/>
          </p:nvSpPr>
          <p:spPr>
            <a:xfrm>
              <a:off x="2441313" y="7776404"/>
              <a:ext cx="825999" cy="415498"/>
            </a:xfrm>
            <a:prstGeom prst="rect">
              <a:avLst/>
            </a:prstGeom>
            <a:noFill/>
          </p:spPr>
          <p:txBody>
            <a:bodyPr wrap="square">
              <a:spAutoFit/>
            </a:bodyPr>
            <a:lstStyle/>
            <a:p>
              <a:r>
                <a:rPr lang="en-US" sz="2100">
                  <a:solidFill>
                    <a:srgbClr val="00B050"/>
                  </a:solidFill>
                  <a:latin typeface="Lucida Calligraphy" panose="03010101010101010101" pitchFamily="66" charset="0"/>
                </a:rPr>
                <a:t>6/10</a:t>
              </a:r>
            </a:p>
          </p:txBody>
        </p:sp>
      </p:grpSp>
      <p:grpSp>
        <p:nvGrpSpPr>
          <p:cNvPr id="9" name="Group 8">
            <a:extLst>
              <a:ext uri="{FF2B5EF4-FFF2-40B4-BE49-F238E27FC236}">
                <a16:creationId xmlns:a16="http://schemas.microsoft.com/office/drawing/2014/main" id="{BF6A0D17-32E5-4448-86E6-33051B0040EE}"/>
              </a:ext>
            </a:extLst>
          </p:cNvPr>
          <p:cNvGrpSpPr/>
          <p:nvPr/>
        </p:nvGrpSpPr>
        <p:grpSpPr>
          <a:xfrm>
            <a:off x="391355" y="8346977"/>
            <a:ext cx="2980918" cy="720000"/>
            <a:chOff x="391355" y="8346977"/>
            <a:chExt cx="2980918" cy="720000"/>
          </a:xfrm>
        </p:grpSpPr>
        <p:grpSp>
          <p:nvGrpSpPr>
            <p:cNvPr id="43" name="Group 42">
              <a:extLst>
                <a:ext uri="{FF2B5EF4-FFF2-40B4-BE49-F238E27FC236}">
                  <a16:creationId xmlns:a16="http://schemas.microsoft.com/office/drawing/2014/main" id="{808D7AC9-62F5-4EB3-8C43-D32AEF6A377A}"/>
                </a:ext>
              </a:extLst>
            </p:cNvPr>
            <p:cNvGrpSpPr/>
            <p:nvPr/>
          </p:nvGrpSpPr>
          <p:grpSpPr>
            <a:xfrm>
              <a:off x="391355" y="8346977"/>
              <a:ext cx="2980918" cy="720000"/>
              <a:chOff x="391355" y="8346977"/>
              <a:chExt cx="2980918" cy="720000"/>
            </a:xfrm>
          </p:grpSpPr>
          <p:grpSp>
            <p:nvGrpSpPr>
              <p:cNvPr id="31" name="Group 30">
                <a:extLst>
                  <a:ext uri="{FF2B5EF4-FFF2-40B4-BE49-F238E27FC236}">
                    <a16:creationId xmlns:a16="http://schemas.microsoft.com/office/drawing/2014/main" id="{8BE3E2D3-CC46-4E95-9229-858CCBCF43E6}"/>
                  </a:ext>
                </a:extLst>
              </p:cNvPr>
              <p:cNvGrpSpPr/>
              <p:nvPr/>
            </p:nvGrpSpPr>
            <p:grpSpPr>
              <a:xfrm>
                <a:off x="391355" y="8346977"/>
                <a:ext cx="2980918" cy="720000"/>
                <a:chOff x="807484" y="8814807"/>
                <a:chExt cx="2552403" cy="720000"/>
              </a:xfrm>
            </p:grpSpPr>
            <p:sp>
              <p:nvSpPr>
                <p:cNvPr id="16" name="Rectangle: Rounded Corners 15">
                  <a:extLst>
                    <a:ext uri="{FF2B5EF4-FFF2-40B4-BE49-F238E27FC236}">
                      <a16:creationId xmlns:a16="http://schemas.microsoft.com/office/drawing/2014/main" id="{E667CED0-C6A1-4760-AE02-59B8544E23A3}"/>
                    </a:ext>
                  </a:extLst>
                </p:cNvPr>
                <p:cNvSpPr/>
                <p:nvPr/>
              </p:nvSpPr>
              <p:spPr>
                <a:xfrm>
                  <a:off x="816655" y="8853464"/>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2" name="Graphic 21" descr="Cycle with people outline">
                  <a:extLst>
                    <a:ext uri="{FF2B5EF4-FFF2-40B4-BE49-F238E27FC236}">
                      <a16:creationId xmlns:a16="http://schemas.microsoft.com/office/drawing/2014/main" id="{EA91A904-DFF1-489D-BA7B-4DF19F790DF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7484" y="8814807"/>
                  <a:ext cx="616498" cy="720000"/>
                </a:xfrm>
                <a:prstGeom prst="rect">
                  <a:avLst/>
                </a:prstGeom>
              </p:spPr>
            </p:pic>
          </p:grpSp>
          <p:sp>
            <p:nvSpPr>
              <p:cNvPr id="37" name="TextBox 36">
                <a:extLst>
                  <a:ext uri="{FF2B5EF4-FFF2-40B4-BE49-F238E27FC236}">
                    <a16:creationId xmlns:a16="http://schemas.microsoft.com/office/drawing/2014/main" id="{52638618-6B26-4F9B-BB18-12C7C3531A03}"/>
                  </a:ext>
                </a:extLst>
              </p:cNvPr>
              <p:cNvSpPr txBox="1"/>
              <p:nvPr/>
            </p:nvSpPr>
            <p:spPr>
              <a:xfrm>
                <a:off x="938844" y="8574475"/>
                <a:ext cx="1472966" cy="307777"/>
              </a:xfrm>
              <a:prstGeom prst="rect">
                <a:avLst/>
              </a:prstGeom>
              <a:noFill/>
            </p:spPr>
            <p:txBody>
              <a:bodyPr wrap="square">
                <a:spAutoFit/>
              </a:bodyPr>
              <a:lstStyle/>
              <a:p>
                <a:r>
                  <a:rPr lang="en-US" sz="1400">
                    <a:solidFill>
                      <a:srgbClr val="7030A0"/>
                    </a:solidFill>
                    <a:latin typeface="Lucida Calligraphy" panose="03010101010101010101" pitchFamily="66" charset="0"/>
                  </a:rPr>
                  <a:t>Sadarbība</a:t>
                </a:r>
              </a:p>
            </p:txBody>
          </p:sp>
        </p:grpSp>
        <p:sp>
          <p:nvSpPr>
            <p:cNvPr id="52" name="TextBox 51">
              <a:extLst>
                <a:ext uri="{FF2B5EF4-FFF2-40B4-BE49-F238E27FC236}">
                  <a16:creationId xmlns:a16="http://schemas.microsoft.com/office/drawing/2014/main" id="{BECE0D08-B94D-4879-B78E-F19EB23883E6}"/>
                </a:ext>
              </a:extLst>
            </p:cNvPr>
            <p:cNvSpPr txBox="1"/>
            <p:nvPr/>
          </p:nvSpPr>
          <p:spPr>
            <a:xfrm>
              <a:off x="2441313" y="8498502"/>
              <a:ext cx="833500" cy="415498"/>
            </a:xfrm>
            <a:prstGeom prst="rect">
              <a:avLst/>
            </a:prstGeom>
            <a:noFill/>
          </p:spPr>
          <p:txBody>
            <a:bodyPr wrap="square">
              <a:spAutoFit/>
            </a:bodyPr>
            <a:lstStyle/>
            <a:p>
              <a:r>
                <a:rPr lang="en-US" sz="2100">
                  <a:solidFill>
                    <a:srgbClr val="7030A0"/>
                  </a:solidFill>
                  <a:latin typeface="Lucida Calligraphy" panose="03010101010101010101" pitchFamily="66" charset="0"/>
                </a:rPr>
                <a:t>4/10</a:t>
              </a:r>
            </a:p>
          </p:txBody>
        </p:sp>
      </p:grpSp>
      <p:grpSp>
        <p:nvGrpSpPr>
          <p:cNvPr id="13" name="Group 12">
            <a:extLst>
              <a:ext uri="{FF2B5EF4-FFF2-40B4-BE49-F238E27FC236}">
                <a16:creationId xmlns:a16="http://schemas.microsoft.com/office/drawing/2014/main" id="{FEF4A477-E97B-42BC-99D9-E36D3BFA7F8A}"/>
              </a:ext>
            </a:extLst>
          </p:cNvPr>
          <p:cNvGrpSpPr/>
          <p:nvPr/>
        </p:nvGrpSpPr>
        <p:grpSpPr>
          <a:xfrm>
            <a:off x="3496437" y="6927699"/>
            <a:ext cx="2940705" cy="642686"/>
            <a:chOff x="3496437" y="6927699"/>
            <a:chExt cx="2940705" cy="642686"/>
          </a:xfrm>
        </p:grpSpPr>
        <p:grpSp>
          <p:nvGrpSpPr>
            <p:cNvPr id="44" name="Group 43">
              <a:extLst>
                <a:ext uri="{FF2B5EF4-FFF2-40B4-BE49-F238E27FC236}">
                  <a16:creationId xmlns:a16="http://schemas.microsoft.com/office/drawing/2014/main" id="{82E3DF7D-6081-4A9E-9AE8-B57F49B736E0}"/>
                </a:ext>
              </a:extLst>
            </p:cNvPr>
            <p:cNvGrpSpPr/>
            <p:nvPr/>
          </p:nvGrpSpPr>
          <p:grpSpPr>
            <a:xfrm>
              <a:off x="3496437" y="6927699"/>
              <a:ext cx="2940705" cy="642686"/>
              <a:chOff x="3496437" y="6927699"/>
              <a:chExt cx="2940705" cy="642686"/>
            </a:xfrm>
          </p:grpSpPr>
          <p:grpSp>
            <p:nvGrpSpPr>
              <p:cNvPr id="34" name="Group 33">
                <a:extLst>
                  <a:ext uri="{FF2B5EF4-FFF2-40B4-BE49-F238E27FC236}">
                    <a16:creationId xmlns:a16="http://schemas.microsoft.com/office/drawing/2014/main" id="{24C4A36B-175E-4299-A886-D113EE7E11F3}"/>
                  </a:ext>
                </a:extLst>
              </p:cNvPr>
              <p:cNvGrpSpPr/>
              <p:nvPr/>
            </p:nvGrpSpPr>
            <p:grpSpPr>
              <a:xfrm>
                <a:off x="3496437" y="6927699"/>
                <a:ext cx="2940705" cy="642686"/>
                <a:chOff x="3496438" y="7395529"/>
                <a:chExt cx="2543232" cy="642686"/>
              </a:xfrm>
            </p:grpSpPr>
            <p:sp>
              <p:nvSpPr>
                <p:cNvPr id="17" name="Rectangle: Rounded Corners 16">
                  <a:extLst>
                    <a:ext uri="{FF2B5EF4-FFF2-40B4-BE49-F238E27FC236}">
                      <a16:creationId xmlns:a16="http://schemas.microsoft.com/office/drawing/2014/main" id="{3C1008D1-019F-4CA9-B4CB-824B4C9B2E3F}"/>
                    </a:ext>
                  </a:extLst>
                </p:cNvPr>
                <p:cNvSpPr/>
                <p:nvPr/>
              </p:nvSpPr>
              <p:spPr>
                <a:xfrm>
                  <a:off x="3496438" y="7395529"/>
                  <a:ext cx="2543232" cy="642686"/>
                </a:xfrm>
                <a:prstGeom prst="roundRect">
                  <a:avLst/>
                </a:prstGeom>
                <a:solidFill>
                  <a:schemeClr val="bg1"/>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p>
              </p:txBody>
            </p:sp>
            <p:pic>
              <p:nvPicPr>
                <p:cNvPr id="24" name="Graphic 23" descr="Maximize outline">
                  <a:extLst>
                    <a:ext uri="{FF2B5EF4-FFF2-40B4-BE49-F238E27FC236}">
                      <a16:creationId xmlns:a16="http://schemas.microsoft.com/office/drawing/2014/main" id="{6D7B61C4-D0C3-49B5-80DB-E66E3CA77AB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20619" y="7465181"/>
                  <a:ext cx="467013" cy="540000"/>
                </a:xfrm>
                <a:prstGeom prst="rect">
                  <a:avLst/>
                </a:prstGeom>
              </p:spPr>
            </p:pic>
          </p:grpSp>
          <p:sp>
            <p:nvSpPr>
              <p:cNvPr id="38" name="TextBox 37">
                <a:extLst>
                  <a:ext uri="{FF2B5EF4-FFF2-40B4-BE49-F238E27FC236}">
                    <a16:creationId xmlns:a16="http://schemas.microsoft.com/office/drawing/2014/main" id="{74952009-1E59-4693-ACE6-593FC5868473}"/>
                  </a:ext>
                </a:extLst>
              </p:cNvPr>
              <p:cNvSpPr txBox="1"/>
              <p:nvPr/>
            </p:nvSpPr>
            <p:spPr>
              <a:xfrm>
                <a:off x="4064398" y="7133571"/>
                <a:ext cx="1472966" cy="307777"/>
              </a:xfrm>
              <a:prstGeom prst="rect">
                <a:avLst/>
              </a:prstGeom>
              <a:noFill/>
            </p:spPr>
            <p:txBody>
              <a:bodyPr wrap="square">
                <a:spAutoFit/>
              </a:bodyPr>
              <a:lstStyle/>
              <a:p>
                <a:r>
                  <a:rPr lang="en-US" sz="1400" dirty="0" err="1">
                    <a:solidFill>
                      <a:srgbClr val="C00000"/>
                    </a:solidFill>
                    <a:latin typeface="Lucida Calligraphy" panose="03010101010101010101" pitchFamily="66" charset="0"/>
                  </a:rPr>
                  <a:t>Optimi</a:t>
                </a:r>
                <a:r>
                  <a:rPr lang="lv-LV" sz="1400" dirty="0" err="1">
                    <a:solidFill>
                      <a:srgbClr val="C00000"/>
                    </a:solidFill>
                    <a:latin typeface="Lucida Calligraphy" panose="03010101010101010101" pitchFamily="66" charset="0"/>
                  </a:rPr>
                  <a:t>zācija</a:t>
                </a:r>
                <a:endParaRPr lang="en-US" sz="1400" dirty="0">
                  <a:solidFill>
                    <a:srgbClr val="C00000"/>
                  </a:solidFill>
                  <a:latin typeface="Lucida Calligraphy" panose="03010101010101010101" pitchFamily="66" charset="0"/>
                </a:endParaRPr>
              </a:p>
            </p:txBody>
          </p:sp>
        </p:grpSp>
        <p:sp>
          <p:nvSpPr>
            <p:cNvPr id="53" name="TextBox 52">
              <a:extLst>
                <a:ext uri="{FF2B5EF4-FFF2-40B4-BE49-F238E27FC236}">
                  <a16:creationId xmlns:a16="http://schemas.microsoft.com/office/drawing/2014/main" id="{C6EE269B-4DE1-4A11-BE42-D2D3AF063F61}"/>
                </a:ext>
              </a:extLst>
            </p:cNvPr>
            <p:cNvSpPr txBox="1"/>
            <p:nvPr/>
          </p:nvSpPr>
          <p:spPr>
            <a:xfrm>
              <a:off x="5580296" y="7060158"/>
              <a:ext cx="765544" cy="415498"/>
            </a:xfrm>
            <a:prstGeom prst="rect">
              <a:avLst/>
            </a:prstGeom>
            <a:noFill/>
          </p:spPr>
          <p:txBody>
            <a:bodyPr wrap="square">
              <a:spAutoFit/>
            </a:bodyPr>
            <a:lstStyle/>
            <a:p>
              <a:r>
                <a:rPr lang="en-US" sz="2100">
                  <a:solidFill>
                    <a:srgbClr val="C00000"/>
                  </a:solidFill>
                  <a:latin typeface="Lucida Calligraphy" panose="03010101010101010101" pitchFamily="66" charset="0"/>
                </a:rPr>
                <a:t>7/10</a:t>
              </a:r>
            </a:p>
          </p:txBody>
        </p:sp>
      </p:grpSp>
    </p:spTree>
    <p:extLst>
      <p:ext uri="{BB962C8B-B14F-4D97-AF65-F5344CB8AC3E}">
        <p14:creationId xmlns:p14="http://schemas.microsoft.com/office/powerpoint/2010/main" val="59472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7000" r="-4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136B160-D684-4826-8CAF-1AEEC947F213}"/>
              </a:ext>
            </a:extLst>
          </p:cNvPr>
          <p:cNvSpPr/>
          <p:nvPr/>
        </p:nvSpPr>
        <p:spPr>
          <a:xfrm>
            <a:off x="245328" y="223025"/>
            <a:ext cx="6356194" cy="9456234"/>
          </a:xfrm>
          <a:prstGeom prst="roundRect">
            <a:avLst/>
          </a:prstGeom>
          <a:solidFill>
            <a:schemeClr val="accent5">
              <a:lumMod val="40000"/>
              <a:lumOff val="60000"/>
              <a:alpha val="82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dirty="0"/>
          </a:p>
        </p:txBody>
      </p:sp>
      <p:sp>
        <p:nvSpPr>
          <p:cNvPr id="4" name="Rectangle: Rounded Corners 3">
            <a:extLst>
              <a:ext uri="{FF2B5EF4-FFF2-40B4-BE49-F238E27FC236}">
                <a16:creationId xmlns:a16="http://schemas.microsoft.com/office/drawing/2014/main" id="{33A2528D-E5C4-4886-AAD4-803C189BAE73}"/>
              </a:ext>
            </a:extLst>
          </p:cNvPr>
          <p:cNvSpPr/>
          <p:nvPr/>
        </p:nvSpPr>
        <p:spPr>
          <a:xfrm>
            <a:off x="561475" y="601064"/>
            <a:ext cx="5723898" cy="887494"/>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r>
              <a:rPr lang="en-US" sz="2400" b="1" dirty="0">
                <a:solidFill>
                  <a:srgbClr val="002060"/>
                </a:solidFill>
                <a:latin typeface="Lucida Calligraphy" panose="03010101010101010101" pitchFamily="66" charset="0"/>
              </a:rPr>
              <a:t>B1. </a:t>
            </a:r>
            <a:r>
              <a:rPr lang="en-US" sz="2400" b="1" dirty="0" err="1">
                <a:solidFill>
                  <a:srgbClr val="002060"/>
                </a:solidFill>
                <a:latin typeface="Lucida Calligraphy" panose="03010101010101010101" pitchFamily="66" charset="0"/>
              </a:rPr>
              <a:t>Zooza</a:t>
            </a:r>
            <a:r>
              <a:rPr lang="en-US" sz="2400" b="1" dirty="0">
                <a:solidFill>
                  <a:srgbClr val="002060"/>
                </a:solidFill>
                <a:latin typeface="Lucida Calligraphy" panose="03010101010101010101" pitchFamily="66" charset="0"/>
              </a:rPr>
              <a:t>: </a:t>
            </a:r>
            <a:r>
              <a:rPr lang="lv-LV" sz="2400" b="1" dirty="0">
                <a:solidFill>
                  <a:srgbClr val="002060"/>
                </a:solidFill>
                <a:latin typeface="Lucida Calligraphy" panose="03010101010101010101" pitchFamily="66" charset="0"/>
              </a:rPr>
              <a:t>Vēsākas Kopienas</a:t>
            </a:r>
            <a:r>
              <a:rPr lang="en-US" sz="2400" b="1" dirty="0">
                <a:solidFill>
                  <a:srgbClr val="002060"/>
                </a:solidFill>
                <a:latin typeface="Lucida Calligraphy" panose="03010101010101010101" pitchFamily="66" charset="0"/>
              </a:rPr>
              <a:t> </a:t>
            </a:r>
            <a:r>
              <a:rPr lang="en-US" sz="2400" b="1" i="0" strike="noStrike" dirty="0">
                <a:solidFill>
                  <a:srgbClr val="002060"/>
                </a:solidFill>
                <a:effectLst/>
                <a:latin typeface="Lucida Calligraphy" panose="03010101010101010101" pitchFamily="66" charset="0"/>
              </a:rPr>
              <a:t>(</a:t>
            </a:r>
            <a:r>
              <a:rPr lang="lv-LV" sz="2400" b="1" dirty="0">
                <a:solidFill>
                  <a:srgbClr val="002060"/>
                </a:solidFill>
                <a:latin typeface="Lucida Calligraphy" panose="03010101010101010101" pitchFamily="66" charset="0"/>
              </a:rPr>
              <a:t>Prototips</a:t>
            </a:r>
            <a:r>
              <a:rPr lang="en-US" sz="2400" b="1" i="0" strike="noStrike" dirty="0">
                <a:solidFill>
                  <a:srgbClr val="002060"/>
                </a:solidFill>
                <a:effectLst/>
                <a:latin typeface="Lucida Calligraphy" panose="03010101010101010101" pitchFamily="66" charset="0"/>
              </a:rPr>
              <a:t>)</a:t>
            </a:r>
            <a:endParaRPr lang="en-US" sz="2400" b="1" i="0" u="none" strike="noStrike" dirty="0">
              <a:solidFill>
                <a:srgbClr val="002060"/>
              </a:solidFill>
              <a:effectLst/>
              <a:latin typeface="Lucida Calligraphy" panose="03010101010101010101" pitchFamily="66" charset="0"/>
            </a:endParaRPr>
          </a:p>
        </p:txBody>
      </p:sp>
      <p:sp>
        <p:nvSpPr>
          <p:cNvPr id="10" name="Rectangle: Rounded Corners 9">
            <a:extLst>
              <a:ext uri="{FF2B5EF4-FFF2-40B4-BE49-F238E27FC236}">
                <a16:creationId xmlns:a16="http://schemas.microsoft.com/office/drawing/2014/main" id="{876E3D1B-BFD3-4B9B-BE5F-801A1B02BB6E}"/>
              </a:ext>
            </a:extLst>
          </p:cNvPr>
          <p:cNvSpPr/>
          <p:nvPr/>
        </p:nvSpPr>
        <p:spPr>
          <a:xfrm>
            <a:off x="421720" y="5899008"/>
            <a:ext cx="6003407" cy="27558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base">
              <a:lnSpc>
                <a:spcPct val="150000"/>
              </a:lnSpc>
            </a:pPr>
            <a:r>
              <a:rPr lang="en-US" sz="1700" b="1" i="0" dirty="0" err="1">
                <a:solidFill>
                  <a:schemeClr val="tx1"/>
                </a:solidFill>
                <a:effectLst/>
                <a:latin typeface="Comic Sans MS" panose="030F0702030302020204" pitchFamily="66" charset="0"/>
              </a:rPr>
              <a:t>Projekta</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nosaukums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Zooza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Vēsākas Kopienas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Spilgtākas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nākotnes.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SDG: 3.</a:t>
            </a:r>
            <a:r>
              <a:rPr dirty="0"/>
              <a:t> </a:t>
            </a:r>
            <a:r>
              <a:rPr lang="en-US" sz="1700" b="0" i="0" dirty="0" err="1">
                <a:solidFill>
                  <a:schemeClr val="tx1"/>
                </a:solidFill>
                <a:effectLst/>
                <a:latin typeface="Comic Sans MS" panose="030F0702030302020204" pitchFamily="66" charset="0"/>
              </a:rPr>
              <a:t>Laba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V</a:t>
            </a:r>
            <a:r>
              <a:rPr lang="en-US" sz="1700" b="0" i="0" dirty="0" err="1">
                <a:solidFill>
                  <a:schemeClr val="tx1"/>
                </a:solidFill>
                <a:effectLst/>
                <a:latin typeface="Comic Sans MS" panose="030F0702030302020204" pitchFamily="66" charset="0"/>
              </a:rPr>
              <a:t>eselība</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l</a:t>
            </a:r>
            <a:r>
              <a:rPr lang="en-US" sz="1700" b="0" i="0" dirty="0" err="1">
                <a:solidFill>
                  <a:schemeClr val="tx1"/>
                </a:solidFill>
                <a:effectLst/>
                <a:latin typeface="Comic Sans MS" panose="030F0702030302020204" pitchFamily="66" charset="0"/>
              </a:rPr>
              <a:t>abklājība</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11.</a:t>
            </a:r>
            <a:r>
              <a:rPr dirty="0"/>
              <a:t> </a:t>
            </a:r>
            <a:r>
              <a:rPr lang="en-US" sz="1700" b="0" i="0" dirty="0" err="1">
                <a:solidFill>
                  <a:schemeClr val="tx1"/>
                </a:solidFill>
                <a:effectLst/>
                <a:latin typeface="Comic Sans MS" panose="030F0702030302020204" pitchFamily="66" charset="0"/>
              </a:rPr>
              <a:t>Ilgtspējīgas</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P</a:t>
            </a:r>
            <a:r>
              <a:rPr lang="en-US" sz="1700" b="0" i="0" dirty="0" err="1">
                <a:solidFill>
                  <a:schemeClr val="tx1"/>
                </a:solidFill>
                <a:effectLst/>
                <a:latin typeface="Comic Sans MS" panose="030F0702030302020204" pitchFamily="66" charset="0"/>
              </a:rPr>
              <a:t>ilsētas</a:t>
            </a:r>
            <a:r>
              <a:rPr lang="en-US" sz="1700" b="0" i="0" dirty="0">
                <a:solidFill>
                  <a:schemeClr val="tx1"/>
                </a:solidFill>
                <a:effectLst/>
                <a:latin typeface="Comic Sans MS" panose="030F0702030302020204" pitchFamily="66" charset="0"/>
              </a:rPr>
              <a:t> un </a:t>
            </a:r>
            <a:r>
              <a:rPr lang="lv-LV" sz="1700" dirty="0">
                <a:solidFill>
                  <a:schemeClr val="tx1"/>
                </a:solidFill>
                <a:latin typeface="Comic Sans MS" panose="030F0702030302020204" pitchFamily="66" charset="0"/>
              </a:rPr>
              <a:t>K</a:t>
            </a:r>
            <a:r>
              <a:rPr lang="en-US" sz="1700" b="0" i="0" dirty="0" err="1">
                <a:solidFill>
                  <a:schemeClr val="tx1"/>
                </a:solidFill>
                <a:effectLst/>
                <a:latin typeface="Comic Sans MS" panose="030F0702030302020204" pitchFamily="66" charset="0"/>
              </a:rPr>
              <a:t>opienas</a:t>
            </a:r>
            <a:r>
              <a:rPr lang="en-US" sz="1700" b="0" i="0" dirty="0">
                <a:solidFill>
                  <a:schemeClr val="tx1"/>
                </a:solidFill>
                <a:effectLst/>
                <a:latin typeface="Comic Sans MS" panose="030F0702030302020204" pitchFamily="66" charset="0"/>
              </a:rPr>
              <a:t>,</a:t>
            </a:r>
            <a:r>
              <a:rPr dirty="0"/>
              <a:t> </a:t>
            </a:r>
            <a:r>
              <a:rPr lang="en-US" sz="1700" b="1" i="0" dirty="0">
                <a:solidFill>
                  <a:schemeClr val="tx1"/>
                </a:solidFill>
                <a:effectLst/>
                <a:latin typeface="Comic Sans MS" panose="030F0702030302020204" pitchFamily="66" charset="0"/>
              </a:rPr>
              <a:t>13.</a:t>
            </a:r>
            <a:r>
              <a:rPr dirty="0"/>
              <a:t> </a:t>
            </a:r>
            <a:r>
              <a:rPr lang="en-US" sz="1700" b="0" i="0" dirty="0" err="1">
                <a:solidFill>
                  <a:schemeClr val="tx1"/>
                </a:solidFill>
                <a:effectLst/>
                <a:latin typeface="Comic Sans MS" panose="030F0702030302020204" pitchFamily="66" charset="0"/>
              </a:rPr>
              <a:t>Klimata</a:t>
            </a:r>
            <a:r>
              <a:rPr lang="en-US" sz="1700" b="0" i="0" dirty="0">
                <a:solidFill>
                  <a:schemeClr val="tx1"/>
                </a:solidFill>
                <a:effectLst/>
                <a:latin typeface="Comic Sans MS" panose="030F0702030302020204" pitchFamily="66" charset="0"/>
              </a:rPr>
              <a:t> </a:t>
            </a:r>
            <a:r>
              <a:rPr lang="lv-LV" sz="1700" dirty="0">
                <a:solidFill>
                  <a:schemeClr val="tx1"/>
                </a:solidFill>
                <a:latin typeface="Comic Sans MS" panose="030F0702030302020204" pitchFamily="66" charset="0"/>
              </a:rPr>
              <a:t>Darbības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Atrašanās</a:t>
            </a:r>
            <a:r>
              <a:rPr lang="en-US" sz="1700" b="1" i="0" dirty="0">
                <a:solidFill>
                  <a:schemeClr val="tx1"/>
                </a:solidFill>
                <a:effectLst/>
                <a:latin typeface="Comic Sans MS" panose="030F0702030302020204" pitchFamily="66" charset="0"/>
              </a:rPr>
              <a:t> </a:t>
            </a:r>
            <a:r>
              <a:rPr lang="en-US" sz="1700" b="1" i="0" dirty="0" err="1">
                <a:solidFill>
                  <a:schemeClr val="tx1"/>
                </a:solidFill>
                <a:effectLst/>
                <a:latin typeface="Comic Sans MS" panose="030F0702030302020204" pitchFamily="66" charset="0"/>
              </a:rPr>
              <a:t>vietas</a:t>
            </a:r>
            <a:r>
              <a:rPr lang="en-US" sz="1700" b="1" i="0" dirty="0">
                <a:solidFill>
                  <a:schemeClr val="tx1"/>
                </a:solidFill>
                <a:effectLst/>
                <a:latin typeface="Comic Sans MS" panose="030F0702030302020204" pitchFamily="66" charset="0"/>
              </a:rPr>
              <a:t>:</a:t>
            </a:r>
            <a:r>
              <a:rPr dirty="0"/>
              <a:t> </a:t>
            </a:r>
            <a:r>
              <a:rPr lang="en-US" sz="1700" b="0" i="0" dirty="0" err="1">
                <a:solidFill>
                  <a:schemeClr val="tx1"/>
                </a:solidFill>
                <a:effectLst/>
                <a:latin typeface="Comic Sans MS" panose="030F0702030302020204" pitchFamily="66" charset="0"/>
              </a:rPr>
              <a:t>Amerikas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Savienotās</a:t>
            </a:r>
            <a:r>
              <a:rPr lang="en-US" sz="1700" b="0" i="0" dirty="0">
                <a:solidFill>
                  <a:schemeClr val="tx1"/>
                </a:solidFill>
                <a:effectLst/>
                <a:latin typeface="Comic Sans MS" panose="030F0702030302020204" pitchFamily="66" charset="0"/>
              </a:rPr>
              <a:t> </a:t>
            </a:r>
            <a:r>
              <a:rPr lang="en-US" sz="1700" b="0" i="0" dirty="0" err="1">
                <a:solidFill>
                  <a:schemeClr val="tx1"/>
                </a:solidFill>
                <a:effectLst/>
                <a:latin typeface="Comic Sans MS" panose="030F0702030302020204" pitchFamily="66" charset="0"/>
              </a:rPr>
              <a:t>Valstis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err="1">
                <a:solidFill>
                  <a:schemeClr val="tx1"/>
                </a:solidFill>
                <a:effectLst/>
                <a:latin typeface="Comic Sans MS" panose="030F0702030302020204" pitchFamily="66" charset="0"/>
              </a:rPr>
              <a:t>Programmas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Glob</a:t>
            </a:r>
            <a:r>
              <a:rPr lang="lv-LV" sz="1700" b="0" i="0" dirty="0" err="1">
                <a:solidFill>
                  <a:schemeClr val="tx1"/>
                </a:solidFill>
                <a:effectLst/>
                <a:latin typeface="Comic Sans MS" panose="030F0702030302020204" pitchFamily="66" charset="0"/>
              </a:rPr>
              <a:t>āla</a:t>
            </a:r>
            <a:r>
              <a:rPr lang="lv-LV" sz="1700" b="0" i="0" dirty="0">
                <a:solidFill>
                  <a:schemeClr val="tx1"/>
                </a:solidFill>
                <a:effectLst/>
                <a:latin typeface="Comic Sans MS" panose="030F0702030302020204" pitchFamily="66" charset="0"/>
              </a:rPr>
              <a:t> Dizaina Izaicinājums</a:t>
            </a:r>
            <a:endParaRPr lang="en-US" sz="1700" b="0" i="0" dirty="0">
              <a:solidFill>
                <a:schemeClr val="tx1"/>
              </a:solidFill>
              <a:effectLst/>
              <a:latin typeface="Comic Sans MS" panose="030F0702030302020204" pitchFamily="66" charset="0"/>
            </a:endParaRPr>
          </a:p>
          <a:p>
            <a:pPr fontAlgn="base">
              <a:lnSpc>
                <a:spcPct val="150000"/>
              </a:lnSpc>
            </a:pPr>
            <a:r>
              <a:rPr lang="en-US" sz="1700" b="1" i="0" dirty="0">
                <a:solidFill>
                  <a:schemeClr val="tx1"/>
                </a:solidFill>
                <a:effectLst/>
                <a:latin typeface="Comic Sans MS" panose="030F0702030302020204" pitchFamily="66" charset="0"/>
              </a:rPr>
              <a:t>Gad</a:t>
            </a:r>
            <a:r>
              <a:rPr lang="lv-LV" sz="1700" b="1" i="0" dirty="0">
                <a:solidFill>
                  <a:schemeClr val="tx1"/>
                </a:solidFill>
                <a:effectLst/>
                <a:latin typeface="Comic Sans MS" panose="030F0702030302020204" pitchFamily="66" charset="0"/>
              </a:rPr>
              <a:t>s</a:t>
            </a:r>
            <a:r>
              <a:rPr lang="en-US" sz="1700" b="1" i="0" dirty="0">
                <a:solidFill>
                  <a:schemeClr val="tx1"/>
                </a:solidFill>
                <a:effectLst/>
                <a:latin typeface="Comic Sans MS" panose="030F0702030302020204" pitchFamily="66" charset="0"/>
              </a:rPr>
              <a:t>:</a:t>
            </a:r>
            <a:r>
              <a:rPr dirty="0"/>
              <a:t> </a:t>
            </a:r>
            <a:r>
              <a:rPr lang="en-US" sz="1700" b="0" i="0" dirty="0">
                <a:solidFill>
                  <a:schemeClr val="tx1"/>
                </a:solidFill>
                <a:effectLst/>
                <a:latin typeface="Comic Sans MS" panose="030F0702030302020204" pitchFamily="66" charset="0"/>
              </a:rPr>
              <a:t>2021</a:t>
            </a:r>
          </a:p>
        </p:txBody>
      </p:sp>
      <p:sp>
        <p:nvSpPr>
          <p:cNvPr id="47" name="TextBox 46">
            <a:extLst>
              <a:ext uri="{FF2B5EF4-FFF2-40B4-BE49-F238E27FC236}">
                <a16:creationId xmlns:a16="http://schemas.microsoft.com/office/drawing/2014/main" id="{C5E12E1F-03BB-4DFB-B2D4-A6524D6BC509}"/>
              </a:ext>
            </a:extLst>
          </p:cNvPr>
          <p:cNvSpPr txBox="1"/>
          <p:nvPr/>
        </p:nvSpPr>
        <p:spPr>
          <a:xfrm>
            <a:off x="1195936" y="9215403"/>
            <a:ext cx="4549973" cy="276999"/>
          </a:xfrm>
          <a:prstGeom prst="rect">
            <a:avLst/>
          </a:prstGeom>
          <a:noFill/>
        </p:spPr>
        <p:txBody>
          <a:bodyPr wrap="square">
            <a:spAutoFit/>
          </a:bodyPr>
          <a:lstStyle/>
          <a:p>
            <a:pPr algn="ctr"/>
            <a:r>
              <a:rPr lang="en-US" sz="1200" i="1">
                <a:effectLst/>
              </a:rPr>
              <a:t>Izgūts 2021. gada 8. novembrī no https://biomimicry.org/solutions/.</a:t>
            </a:r>
          </a:p>
        </p:txBody>
      </p:sp>
      <p:pic>
        <p:nvPicPr>
          <p:cNvPr id="21" name="Picture 20" descr="A picture containing text, outdoor  Description automatically generated">
            <a:extLst>
              <a:ext uri="{FF2B5EF4-FFF2-40B4-BE49-F238E27FC236}">
                <a16:creationId xmlns:a16="http://schemas.microsoft.com/office/drawing/2014/main" id="{7999FDFA-3EEB-49BF-8DF3-B016ECFA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14" y="1767421"/>
            <a:ext cx="5713200" cy="3808800"/>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Qr code  Description automatically generated">
            <a:extLst>
              <a:ext uri="{FF2B5EF4-FFF2-40B4-BE49-F238E27FC236}">
                <a16:creationId xmlns:a16="http://schemas.microsoft.com/office/drawing/2014/main" id="{9635B051-B9F5-4570-8CF8-2D6868C31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0792" y="7413720"/>
            <a:ext cx="1080000" cy="1080000"/>
          </a:xfrm>
          <a:prstGeom prst="rect">
            <a:avLst/>
          </a:prstGeom>
        </p:spPr>
      </p:pic>
      <p:sp>
        <p:nvSpPr>
          <p:cNvPr id="9" name="TextBox 8">
            <a:extLst>
              <a:ext uri="{FF2B5EF4-FFF2-40B4-BE49-F238E27FC236}">
                <a16:creationId xmlns:a16="http://schemas.microsoft.com/office/drawing/2014/main" id="{7F35FE98-A32F-458E-B7F6-A17DBEDC17D2}"/>
              </a:ext>
            </a:extLst>
          </p:cNvPr>
          <p:cNvSpPr txBox="1"/>
          <p:nvPr/>
        </p:nvSpPr>
        <p:spPr>
          <a:xfrm>
            <a:off x="4797792" y="7164541"/>
            <a:ext cx="2233064" cy="276999"/>
          </a:xfrm>
          <a:prstGeom prst="rect">
            <a:avLst/>
          </a:prstGeom>
          <a:noFill/>
        </p:spPr>
        <p:txBody>
          <a:bodyPr wrap="square">
            <a:spAutoFit/>
          </a:bodyPr>
          <a:lstStyle/>
          <a:p>
            <a:pPr algn="ctr"/>
            <a:r>
              <a:rPr lang="en-US" sz="1200" i="1" dirty="0" err="1">
                <a:latin typeface="Comic Sans MS" panose="030F0702030302020204" pitchFamily="66" charset="0"/>
              </a:rPr>
              <a:t>Uzziniet</a:t>
            </a:r>
            <a:r>
              <a:rPr lang="en-US" sz="1200" i="1" dirty="0">
                <a:latin typeface="Comic Sans MS" panose="030F0702030302020204" pitchFamily="66" charset="0"/>
              </a:rPr>
              <a:t> </a:t>
            </a:r>
            <a:r>
              <a:rPr lang="en-US" sz="1200" i="1" dirty="0" err="1">
                <a:latin typeface="Comic Sans MS" panose="030F0702030302020204" pitchFamily="66" charset="0"/>
              </a:rPr>
              <a:t>vairāk</a:t>
            </a:r>
            <a:r>
              <a:rPr lang="en-US" sz="1200" i="1" dirty="0">
                <a:latin typeface="Comic Sans MS" panose="030F0702030302020204" pitchFamily="66" charset="0"/>
              </a:rPr>
              <a:t>!</a:t>
            </a:r>
          </a:p>
        </p:txBody>
      </p:sp>
    </p:spTree>
    <p:extLst>
      <p:ext uri="{BB962C8B-B14F-4D97-AF65-F5344CB8AC3E}">
        <p14:creationId xmlns:p14="http://schemas.microsoft.com/office/powerpoint/2010/main" val="806310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1766</TotalTime>
  <Words>5926</Words>
  <Application>Microsoft Office PowerPoint</Application>
  <PresentationFormat>A4 papīrs (210x297 mm)</PresentationFormat>
  <Paragraphs>769</Paragraphs>
  <Slides>66</Slides>
  <Notes>0</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66</vt:i4>
      </vt:variant>
    </vt:vector>
  </HeadingPairs>
  <TitlesOfParts>
    <vt:vector size="73" baseType="lpstr">
      <vt:lpstr>Arial</vt:lpstr>
      <vt:lpstr>Calibri</vt:lpstr>
      <vt:lpstr>Calibri Light</vt:lpstr>
      <vt:lpstr>Comic Sans MS</vt:lpstr>
      <vt:lpstr>Lucida Bright</vt:lpstr>
      <vt:lpstr>Lucida Calligraphy</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Loukas Katikas</dc:creator>
  <cp:lastModifiedBy>Klinta Kalniņa</cp:lastModifiedBy>
  <cp:revision>202</cp:revision>
  <dcterms:created xsi:type="dcterms:W3CDTF">2021-11-08T08:39:24Z</dcterms:created>
  <dcterms:modified xsi:type="dcterms:W3CDTF">2022-02-18T01:13:55Z</dcterms:modified>
</cp:coreProperties>
</file>