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9926638" cy="67976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jGukzzxo6r4w2hblhqis6wNbN8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5432002-8176-4BD8-A3AE-B9EA2E5790CA}">
  <a:tblStyle styleId="{35432002-8176-4BD8-A3AE-B9EA2E5790CA}" styleName="Table_0">
    <a:wholeTbl>
      <a:tcTxStyle b="off" i="off">
        <a:font>
          <a:latin typeface="Trebuchet MS"/>
          <a:ea typeface="Trebuchet MS"/>
          <a:cs typeface="Trebuchet MS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EF4E7"/>
          </a:solidFill>
        </a:fill>
      </a:tcStyle>
    </a:wholeTbl>
    <a:band1H>
      <a:tcTxStyle/>
      <a:tcStyle>
        <a:tcBdr/>
        <a:fill>
          <a:solidFill>
            <a:srgbClr val="DBE9C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BE9C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302759" cy="340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625" tIns="100800" rIns="201625" bIns="1008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623879" y="0"/>
            <a:ext cx="4302759" cy="340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625" tIns="100800" rIns="201625" bIns="1008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92142" y="3271204"/>
            <a:ext cx="7942355" cy="2677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625" tIns="100800" rIns="201625" bIns="1008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457319"/>
            <a:ext cx="4302759" cy="340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625" tIns="100800" rIns="201625" bIns="1008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623879" y="6457319"/>
            <a:ext cx="4302759" cy="340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625" tIns="100800" rIns="201625" bIns="100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1:notes"/>
          <p:cNvSpPr txBox="1">
            <a:spLocks noGrp="1"/>
          </p:cNvSpPr>
          <p:nvPr>
            <p:ph type="body" idx="1"/>
          </p:nvPr>
        </p:nvSpPr>
        <p:spPr>
          <a:xfrm>
            <a:off x="992142" y="3271204"/>
            <a:ext cx="7942355" cy="2677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625" tIns="100800" rIns="201625" bIns="100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:notes"/>
          <p:cNvSpPr txBox="1">
            <a:spLocks noGrp="1"/>
          </p:cNvSpPr>
          <p:nvPr>
            <p:ph type="sldNum" idx="12"/>
          </p:nvPr>
        </p:nvSpPr>
        <p:spPr>
          <a:xfrm>
            <a:off x="5623879" y="6457319"/>
            <a:ext cx="4302759" cy="340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625" tIns="100800" rIns="201625" bIns="100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" name="Google Shape;283;p10:notes"/>
          <p:cNvSpPr txBox="1">
            <a:spLocks noGrp="1"/>
          </p:cNvSpPr>
          <p:nvPr>
            <p:ph type="body" idx="1"/>
          </p:nvPr>
        </p:nvSpPr>
        <p:spPr>
          <a:xfrm>
            <a:off x="992142" y="3271204"/>
            <a:ext cx="7942355" cy="2677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625" tIns="100800" rIns="201625" bIns="100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0:notes"/>
          <p:cNvSpPr txBox="1">
            <a:spLocks noGrp="1"/>
          </p:cNvSpPr>
          <p:nvPr>
            <p:ph type="sldNum" idx="12"/>
          </p:nvPr>
        </p:nvSpPr>
        <p:spPr>
          <a:xfrm>
            <a:off x="5623879" y="6457319"/>
            <a:ext cx="4302759" cy="340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625" tIns="100800" rIns="201625" bIns="100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3" name="Google Shape;293;p11:notes"/>
          <p:cNvSpPr txBox="1">
            <a:spLocks noGrp="1"/>
          </p:cNvSpPr>
          <p:nvPr>
            <p:ph type="body" idx="1"/>
          </p:nvPr>
        </p:nvSpPr>
        <p:spPr>
          <a:xfrm>
            <a:off x="992142" y="3271204"/>
            <a:ext cx="7942355" cy="2677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625" tIns="100800" rIns="201625" bIns="100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1:notes"/>
          <p:cNvSpPr txBox="1">
            <a:spLocks noGrp="1"/>
          </p:cNvSpPr>
          <p:nvPr>
            <p:ph type="sldNum" idx="12"/>
          </p:nvPr>
        </p:nvSpPr>
        <p:spPr>
          <a:xfrm>
            <a:off x="5623879" y="6457319"/>
            <a:ext cx="4302759" cy="340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625" tIns="100800" rIns="201625" bIns="100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p12:notes"/>
          <p:cNvSpPr txBox="1">
            <a:spLocks noGrp="1"/>
          </p:cNvSpPr>
          <p:nvPr>
            <p:ph type="body" idx="1"/>
          </p:nvPr>
        </p:nvSpPr>
        <p:spPr>
          <a:xfrm>
            <a:off x="992142" y="3271204"/>
            <a:ext cx="7942355" cy="2677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625" tIns="100800" rIns="201625" bIns="100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2:notes"/>
          <p:cNvSpPr txBox="1">
            <a:spLocks noGrp="1"/>
          </p:cNvSpPr>
          <p:nvPr>
            <p:ph type="sldNum" idx="12"/>
          </p:nvPr>
        </p:nvSpPr>
        <p:spPr>
          <a:xfrm>
            <a:off x="5623879" y="6457319"/>
            <a:ext cx="4302759" cy="340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625" tIns="100800" rIns="201625" bIns="100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2:notes"/>
          <p:cNvSpPr txBox="1">
            <a:spLocks noGrp="1"/>
          </p:cNvSpPr>
          <p:nvPr>
            <p:ph type="body" idx="1"/>
          </p:nvPr>
        </p:nvSpPr>
        <p:spPr>
          <a:xfrm>
            <a:off x="992142" y="3271204"/>
            <a:ext cx="7942355" cy="2677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625" tIns="100800" rIns="201625" bIns="100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:notes"/>
          <p:cNvSpPr txBox="1">
            <a:spLocks noGrp="1"/>
          </p:cNvSpPr>
          <p:nvPr>
            <p:ph type="sldNum" idx="12"/>
          </p:nvPr>
        </p:nvSpPr>
        <p:spPr>
          <a:xfrm>
            <a:off x="5623879" y="6457319"/>
            <a:ext cx="4302759" cy="340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625" tIns="100800" rIns="201625" bIns="100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p3:notes"/>
          <p:cNvSpPr txBox="1">
            <a:spLocks noGrp="1"/>
          </p:cNvSpPr>
          <p:nvPr>
            <p:ph type="body" idx="1"/>
          </p:nvPr>
        </p:nvSpPr>
        <p:spPr>
          <a:xfrm>
            <a:off x="992142" y="3271204"/>
            <a:ext cx="7942355" cy="2677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625" tIns="100800" rIns="201625" bIns="100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3:notes"/>
          <p:cNvSpPr txBox="1">
            <a:spLocks noGrp="1"/>
          </p:cNvSpPr>
          <p:nvPr>
            <p:ph type="sldNum" idx="12"/>
          </p:nvPr>
        </p:nvSpPr>
        <p:spPr>
          <a:xfrm>
            <a:off x="5623879" y="6457319"/>
            <a:ext cx="4302759" cy="340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625" tIns="100800" rIns="201625" bIns="100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4:notes"/>
          <p:cNvSpPr txBox="1">
            <a:spLocks noGrp="1"/>
          </p:cNvSpPr>
          <p:nvPr>
            <p:ph type="body" idx="1"/>
          </p:nvPr>
        </p:nvSpPr>
        <p:spPr>
          <a:xfrm>
            <a:off x="992142" y="3271204"/>
            <a:ext cx="7942355" cy="2677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625" tIns="100800" rIns="201625" bIns="100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4:notes"/>
          <p:cNvSpPr txBox="1">
            <a:spLocks noGrp="1"/>
          </p:cNvSpPr>
          <p:nvPr>
            <p:ph type="sldNum" idx="12"/>
          </p:nvPr>
        </p:nvSpPr>
        <p:spPr>
          <a:xfrm>
            <a:off x="5623879" y="6457319"/>
            <a:ext cx="4302759" cy="340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625" tIns="100800" rIns="201625" bIns="100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5:notes"/>
          <p:cNvSpPr txBox="1">
            <a:spLocks noGrp="1"/>
          </p:cNvSpPr>
          <p:nvPr>
            <p:ph type="body" idx="1"/>
          </p:nvPr>
        </p:nvSpPr>
        <p:spPr>
          <a:xfrm>
            <a:off x="992142" y="3271204"/>
            <a:ext cx="7942355" cy="2677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625" tIns="100800" rIns="201625" bIns="100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5:notes"/>
          <p:cNvSpPr txBox="1">
            <a:spLocks noGrp="1"/>
          </p:cNvSpPr>
          <p:nvPr>
            <p:ph type="sldNum" idx="12"/>
          </p:nvPr>
        </p:nvSpPr>
        <p:spPr>
          <a:xfrm>
            <a:off x="5623879" y="6457319"/>
            <a:ext cx="4302759" cy="340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625" tIns="100800" rIns="201625" bIns="100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6:notes"/>
          <p:cNvSpPr txBox="1">
            <a:spLocks noGrp="1"/>
          </p:cNvSpPr>
          <p:nvPr>
            <p:ph type="body" idx="1"/>
          </p:nvPr>
        </p:nvSpPr>
        <p:spPr>
          <a:xfrm>
            <a:off x="992142" y="3271204"/>
            <a:ext cx="7942355" cy="2677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625" tIns="100800" rIns="201625" bIns="100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6:notes"/>
          <p:cNvSpPr txBox="1">
            <a:spLocks noGrp="1"/>
          </p:cNvSpPr>
          <p:nvPr>
            <p:ph type="sldNum" idx="12"/>
          </p:nvPr>
        </p:nvSpPr>
        <p:spPr>
          <a:xfrm>
            <a:off x="5623879" y="6457319"/>
            <a:ext cx="4302759" cy="340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625" tIns="100800" rIns="201625" bIns="100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p7:notes"/>
          <p:cNvSpPr txBox="1">
            <a:spLocks noGrp="1"/>
          </p:cNvSpPr>
          <p:nvPr>
            <p:ph type="body" idx="1"/>
          </p:nvPr>
        </p:nvSpPr>
        <p:spPr>
          <a:xfrm>
            <a:off x="992142" y="3271204"/>
            <a:ext cx="7942355" cy="2677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625" tIns="100800" rIns="201625" bIns="100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7:notes"/>
          <p:cNvSpPr txBox="1">
            <a:spLocks noGrp="1"/>
          </p:cNvSpPr>
          <p:nvPr>
            <p:ph type="sldNum" idx="12"/>
          </p:nvPr>
        </p:nvSpPr>
        <p:spPr>
          <a:xfrm>
            <a:off x="5623879" y="6457319"/>
            <a:ext cx="4302759" cy="340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625" tIns="100800" rIns="201625" bIns="100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8:notes"/>
          <p:cNvSpPr txBox="1">
            <a:spLocks noGrp="1"/>
          </p:cNvSpPr>
          <p:nvPr>
            <p:ph type="body" idx="1"/>
          </p:nvPr>
        </p:nvSpPr>
        <p:spPr>
          <a:xfrm>
            <a:off x="992142" y="3271204"/>
            <a:ext cx="7942355" cy="2677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625" tIns="100800" rIns="201625" bIns="100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8:notes"/>
          <p:cNvSpPr txBox="1">
            <a:spLocks noGrp="1"/>
          </p:cNvSpPr>
          <p:nvPr>
            <p:ph type="sldNum" idx="12"/>
          </p:nvPr>
        </p:nvSpPr>
        <p:spPr>
          <a:xfrm>
            <a:off x="5623879" y="6457319"/>
            <a:ext cx="4302759" cy="340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625" tIns="100800" rIns="201625" bIns="100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p9:notes"/>
          <p:cNvSpPr txBox="1">
            <a:spLocks noGrp="1"/>
          </p:cNvSpPr>
          <p:nvPr>
            <p:ph type="body" idx="1"/>
          </p:nvPr>
        </p:nvSpPr>
        <p:spPr>
          <a:xfrm>
            <a:off x="992142" y="3271204"/>
            <a:ext cx="7942355" cy="2677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625" tIns="100800" rIns="201625" bIns="100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9:notes"/>
          <p:cNvSpPr txBox="1">
            <a:spLocks noGrp="1"/>
          </p:cNvSpPr>
          <p:nvPr>
            <p:ph type="sldNum" idx="12"/>
          </p:nvPr>
        </p:nvSpPr>
        <p:spPr>
          <a:xfrm>
            <a:off x="5623879" y="6457319"/>
            <a:ext cx="4302759" cy="340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625" tIns="100800" rIns="201625" bIns="100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o de título">
  <p:cSld name="1_Diapositivo de título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-466625" y="1158200"/>
            <a:ext cx="6858000" cy="454160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4"/>
          <p:cNvSpPr/>
          <p:nvPr/>
        </p:nvSpPr>
        <p:spPr>
          <a:xfrm flipH="1">
            <a:off x="-3" y="2"/>
            <a:ext cx="69157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" name="Google Shape;29;p14"/>
          <p:cNvSpPr txBox="1">
            <a:spLocks noGrp="1"/>
          </p:cNvSpPr>
          <p:nvPr>
            <p:ph type="ctrTitle"/>
          </p:nvPr>
        </p:nvSpPr>
        <p:spPr>
          <a:xfrm>
            <a:off x="6400801" y="2819404"/>
            <a:ext cx="5334095" cy="998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2"/>
              <a:buFont typeface="Trebuchet MS"/>
              <a:buNone/>
              <a:defRPr sz="3002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0" name="Google Shape;3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08850" y="6041141"/>
            <a:ext cx="1926043" cy="56618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4"/>
          <p:cNvSpPr txBox="1">
            <a:spLocks noGrp="1"/>
          </p:cNvSpPr>
          <p:nvPr>
            <p:ph type="body" idx="1"/>
          </p:nvPr>
        </p:nvSpPr>
        <p:spPr>
          <a:xfrm>
            <a:off x="6400801" y="3818400"/>
            <a:ext cx="5334095" cy="1789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chemeClr val="dk1"/>
                </a:solidFill>
              </a:defRPr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/>
          <p:nvPr/>
        </p:nvSpPr>
        <p:spPr>
          <a:xfrm rot="-5400000">
            <a:off x="-3085321" y="3081111"/>
            <a:ext cx="6858004" cy="695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99"/>
              <a:buFont typeface="Arial"/>
              <a:buNone/>
            </a:pPr>
            <a:r>
              <a:rPr lang="en-GB" sz="1399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INNOVATION IN SCHOOLS INSPIRED BY NATURE SOLUTIONS</a:t>
            </a:r>
            <a:endParaRPr sz="1399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3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3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3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8" name="Google Shape;98;p2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4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2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5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5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0" name="Google Shape;110;p25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2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  <p:sp>
        <p:nvSpPr>
          <p:cNvPr id="114" name="Google Shape;114;p25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5" name="Google Shape;115;p25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799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6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6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2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7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7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5" name="Google Shape;125;p27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2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  <p:sp>
        <p:nvSpPr>
          <p:cNvPr id="129" name="Google Shape;129;p27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30" name="Google Shape;130;p27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8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8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4" name="Google Shape;134;p28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5" name="Google Shape;135;p2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9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9"/>
          <p:cNvSpPr txBox="1">
            <a:spLocks noGrp="1"/>
          </p:cNvSpPr>
          <p:nvPr>
            <p:ph type="body" idx="1"/>
          </p:nvPr>
        </p:nvSpPr>
        <p:spPr>
          <a:xfrm rot="5400000">
            <a:off x="3035282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1" name="Google Shape;141;p2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0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0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7" name="Google Shape;147;p3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3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o de título">
  <p:cSld name="2_Diapositivo de título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1"/>
          <p:cNvSpPr/>
          <p:nvPr/>
        </p:nvSpPr>
        <p:spPr>
          <a:xfrm>
            <a:off x="6192457" y="2"/>
            <a:ext cx="6056697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2" name="Google Shape;152;p31"/>
          <p:cNvSpPr/>
          <p:nvPr/>
        </p:nvSpPr>
        <p:spPr>
          <a:xfrm>
            <a:off x="9" y="2"/>
            <a:ext cx="619245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3" name="Google Shape;153;p31"/>
          <p:cNvSpPr txBox="1">
            <a:spLocks noGrp="1"/>
          </p:cNvSpPr>
          <p:nvPr>
            <p:ph type="ctrTitle"/>
          </p:nvPr>
        </p:nvSpPr>
        <p:spPr>
          <a:xfrm>
            <a:off x="532440" y="1204952"/>
            <a:ext cx="5139160" cy="986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2"/>
              <a:buFont typeface="Trebuchet MS"/>
              <a:buNone/>
              <a:defRPr sz="3002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54" name="Google Shape;154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84542" y="6041139"/>
            <a:ext cx="1531378" cy="450164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1"/>
          <p:cNvSpPr txBox="1">
            <a:spLocks noGrp="1"/>
          </p:cNvSpPr>
          <p:nvPr>
            <p:ph type="body" idx="1"/>
          </p:nvPr>
        </p:nvSpPr>
        <p:spPr>
          <a:xfrm>
            <a:off x="6724894" y="1204954"/>
            <a:ext cx="5091026" cy="4069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accent1"/>
                </a:solidFill>
              </a:defRPr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>
                <a:solidFill>
                  <a:schemeClr val="lt1"/>
                </a:solidFill>
              </a:defRPr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>
                <a:solidFill>
                  <a:schemeClr val="lt1"/>
                </a:solidFill>
              </a:defRPr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>
                <a:solidFill>
                  <a:schemeClr val="lt1"/>
                </a:solidFill>
              </a:defRPr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56" name="Google Shape;156;p31"/>
          <p:cNvSpPr/>
          <p:nvPr/>
        </p:nvSpPr>
        <p:spPr>
          <a:xfrm>
            <a:off x="9" y="3396651"/>
            <a:ext cx="6192454" cy="34718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Diapositivo de título">
  <p:cSld name="5_Diapositivo de título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34;p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5" name="Google Shape;35;p15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" name="Google Shape;36;p15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7" name="Google Shape;37;p15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38" name="Google Shape;38;p1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9" name="Google Shape;39;p15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15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41" name="Google Shape;41;p15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42" name="Google Shape;42;p15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43" name="Google Shape;43;p15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15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15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iapositivo de título">
  <p:cSld name="3_Diapositivo de título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e objeto">
  <p:cSld name="1_Título e objeto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34"/>
          <p:cNvPicPr preferRelativeResize="0"/>
          <p:nvPr/>
        </p:nvPicPr>
        <p:blipFill rotWithShape="1">
          <a:blip r:embed="rId2">
            <a:alphaModFix/>
          </a:blip>
          <a:srcRect t="-206" b="14948"/>
          <a:stretch/>
        </p:blipFill>
        <p:spPr>
          <a:xfrm>
            <a:off x="0" y="-68234"/>
            <a:ext cx="12192001" cy="6927943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4"/>
          <p:cNvSpPr txBox="1">
            <a:spLocks noGrp="1"/>
          </p:cNvSpPr>
          <p:nvPr>
            <p:ph type="title"/>
          </p:nvPr>
        </p:nvSpPr>
        <p:spPr>
          <a:xfrm>
            <a:off x="803511" y="655095"/>
            <a:ext cx="10584979" cy="55495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62" name="Google Shape;162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0317" y="5440640"/>
            <a:ext cx="1531378" cy="450164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34"/>
          <p:cNvSpPr txBox="1"/>
          <p:nvPr/>
        </p:nvSpPr>
        <p:spPr>
          <a:xfrm>
            <a:off x="803511" y="6419021"/>
            <a:ext cx="10584979" cy="440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99"/>
              <a:buFont typeface="Arial"/>
              <a:buNone/>
            </a:pPr>
            <a:r>
              <a:rPr lang="en-GB" sz="1399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INNOVATION IN SCHOOLS INSPIRED BY NATURE SOLUTIONS</a:t>
            </a:r>
            <a:endParaRPr sz="1399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4" name="Google Shape;164;p34"/>
          <p:cNvSpPr txBox="1"/>
          <p:nvPr/>
        </p:nvSpPr>
        <p:spPr>
          <a:xfrm>
            <a:off x="803511" y="214407"/>
            <a:ext cx="10584979" cy="440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99"/>
              <a:buFont typeface="Arial"/>
              <a:buNone/>
            </a:pPr>
            <a:r>
              <a:rPr lang="en-GB" sz="1399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WWW.WEBSITE.EU</a:t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ítulo e objeto">
  <p:cSld name="2_Título e objeto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35"/>
          <p:cNvPicPr preferRelativeResize="0"/>
          <p:nvPr/>
        </p:nvPicPr>
        <p:blipFill rotWithShape="1">
          <a:blip r:embed="rId2">
            <a:alphaModFix/>
          </a:blip>
          <a:srcRect t="8606" r="27964" b="29420"/>
          <a:stretch/>
        </p:blipFill>
        <p:spPr>
          <a:xfrm>
            <a:off x="0" y="-27295"/>
            <a:ext cx="12187453" cy="6910232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5"/>
          <p:cNvSpPr txBox="1">
            <a:spLocks noGrp="1"/>
          </p:cNvSpPr>
          <p:nvPr>
            <p:ph type="title"/>
          </p:nvPr>
        </p:nvSpPr>
        <p:spPr>
          <a:xfrm>
            <a:off x="595067" y="2292373"/>
            <a:ext cx="4941969" cy="1112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35"/>
          <p:cNvSpPr txBox="1">
            <a:spLocks noGrp="1"/>
          </p:cNvSpPr>
          <p:nvPr>
            <p:ph type="body" idx="1"/>
          </p:nvPr>
        </p:nvSpPr>
        <p:spPr>
          <a:xfrm>
            <a:off x="595067" y="3600714"/>
            <a:ext cx="4941969" cy="597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598"/>
              <a:buNone/>
              <a:defRPr sz="1998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pic>
        <p:nvPicPr>
          <p:cNvPr id="169" name="Google Shape;169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84542" y="6041139"/>
            <a:ext cx="1531378" cy="450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objeto">
  <p:cSld name="Título e objeto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ítulo e objeto">
  <p:cSld name="6_Título e objeto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7"/>
          <p:cNvSpPr txBox="1">
            <a:spLocks noGrp="1"/>
          </p:cNvSpPr>
          <p:nvPr>
            <p:ph type="title"/>
          </p:nvPr>
        </p:nvSpPr>
        <p:spPr>
          <a:xfrm>
            <a:off x="475488" y="365128"/>
            <a:ext cx="11340429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37"/>
          <p:cNvSpPr txBox="1">
            <a:spLocks noGrp="1"/>
          </p:cNvSpPr>
          <p:nvPr>
            <p:ph type="body" idx="1"/>
          </p:nvPr>
        </p:nvSpPr>
        <p:spPr>
          <a:xfrm>
            <a:off x="475489" y="1825629"/>
            <a:ext cx="5559551" cy="3861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18"/>
              <a:buNone/>
              <a:defRPr sz="2398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598"/>
              <a:buNone/>
              <a:defRPr sz="1998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pic>
        <p:nvPicPr>
          <p:cNvPr id="174" name="Google Shape;174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84542" y="6041139"/>
            <a:ext cx="1531378" cy="450164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7"/>
          <p:cNvSpPr txBox="1">
            <a:spLocks noGrp="1"/>
          </p:cNvSpPr>
          <p:nvPr>
            <p:ph type="body" idx="2"/>
          </p:nvPr>
        </p:nvSpPr>
        <p:spPr>
          <a:xfrm>
            <a:off x="6256366" y="1825629"/>
            <a:ext cx="5559551" cy="3861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18"/>
              <a:buNone/>
              <a:defRPr sz="2398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598"/>
              <a:buNone/>
              <a:defRPr sz="1998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Diapositivo de título">
  <p:cSld name="7_Diapositivo de título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Diapositivo de título">
  <p:cSld name="6_Diapositivo de título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9"/>
          <p:cNvSpPr txBox="1">
            <a:spLocks noGrp="1"/>
          </p:cNvSpPr>
          <p:nvPr>
            <p:ph type="body" idx="1"/>
          </p:nvPr>
        </p:nvSpPr>
        <p:spPr>
          <a:xfrm>
            <a:off x="6131274" y="1825629"/>
            <a:ext cx="5684643" cy="3861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18"/>
              <a:buNone/>
              <a:defRPr sz="2398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598"/>
              <a:buNone/>
              <a:defRPr sz="1998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Diapositivo de título">
  <p:cSld name="4_Diapositivo de título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40"/>
          <p:cNvGrpSpPr/>
          <p:nvPr/>
        </p:nvGrpSpPr>
        <p:grpSpPr>
          <a:xfrm>
            <a:off x="0" y="-4"/>
            <a:ext cx="12205904" cy="6858004"/>
            <a:chOff x="-3022287" y="-1"/>
            <a:chExt cx="15211752" cy="6858002"/>
          </a:xfrm>
        </p:grpSpPr>
        <p:sp>
          <p:nvSpPr>
            <p:cNvPr id="181" name="Google Shape;181;p40"/>
            <p:cNvSpPr/>
            <p:nvPr/>
          </p:nvSpPr>
          <p:spPr>
            <a:xfrm>
              <a:off x="6125589" y="0"/>
              <a:ext cx="3033013" cy="6857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82" name="Google Shape;182;p40"/>
            <p:cNvSpPr/>
            <p:nvPr/>
          </p:nvSpPr>
          <p:spPr>
            <a:xfrm>
              <a:off x="-3022287" y="0"/>
              <a:ext cx="3104550" cy="68579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83" name="Google Shape;183;p40"/>
            <p:cNvSpPr/>
            <p:nvPr/>
          </p:nvSpPr>
          <p:spPr>
            <a:xfrm>
              <a:off x="9150161" y="1"/>
              <a:ext cx="3039304" cy="685799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84" name="Google Shape;184;p40"/>
            <p:cNvSpPr/>
            <p:nvPr/>
          </p:nvSpPr>
          <p:spPr>
            <a:xfrm>
              <a:off x="87143" y="2"/>
              <a:ext cx="3026348" cy="68579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85" name="Google Shape;185;p40"/>
            <p:cNvSpPr/>
            <p:nvPr/>
          </p:nvSpPr>
          <p:spPr>
            <a:xfrm>
              <a:off x="3112603" y="-1"/>
              <a:ext cx="3026348" cy="6857999"/>
            </a:xfrm>
            <a:prstGeom prst="rect">
              <a:avLst/>
            </a:prstGeom>
            <a:solidFill>
              <a:srgbClr val="1273B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pic>
        <p:nvPicPr>
          <p:cNvPr id="186" name="Google Shape;186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84542" y="6041139"/>
            <a:ext cx="1531378" cy="450164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40"/>
          <p:cNvSpPr txBox="1">
            <a:spLocks noGrp="1"/>
          </p:cNvSpPr>
          <p:nvPr>
            <p:ph type="body" idx="1"/>
          </p:nvPr>
        </p:nvSpPr>
        <p:spPr>
          <a:xfrm>
            <a:off x="2498562" y="3247495"/>
            <a:ext cx="2440580" cy="1805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>
                <a:solidFill>
                  <a:schemeClr val="lt1"/>
                </a:solidFill>
              </a:defRPr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>
                <a:solidFill>
                  <a:schemeClr val="lt1"/>
                </a:solidFill>
              </a:defRPr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>
                <a:solidFill>
                  <a:schemeClr val="lt1"/>
                </a:solidFill>
              </a:defRPr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88" name="Google Shape;188;p40"/>
          <p:cNvSpPr txBox="1">
            <a:spLocks noGrp="1"/>
          </p:cNvSpPr>
          <p:nvPr>
            <p:ph type="body" idx="2"/>
          </p:nvPr>
        </p:nvSpPr>
        <p:spPr>
          <a:xfrm>
            <a:off x="2496028" y="1442242"/>
            <a:ext cx="2440580" cy="1805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1000"/>
              </a:spcBef>
              <a:spcAft>
                <a:spcPts val="0"/>
              </a:spcAft>
              <a:buSzPts val="4798"/>
              <a:buNone/>
              <a:defRPr sz="5998" b="1">
                <a:solidFill>
                  <a:schemeClr val="lt1"/>
                </a:solidFill>
              </a:defRPr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>
                <a:solidFill>
                  <a:schemeClr val="lt1"/>
                </a:solidFill>
              </a:defRPr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>
                <a:solidFill>
                  <a:schemeClr val="lt1"/>
                </a:solidFill>
              </a:defRPr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>
                <a:solidFill>
                  <a:schemeClr val="lt1"/>
                </a:solidFill>
              </a:defRPr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89" name="Google Shape;189;p40"/>
          <p:cNvSpPr txBox="1">
            <a:spLocks noGrp="1"/>
          </p:cNvSpPr>
          <p:nvPr>
            <p:ph type="body" idx="3"/>
          </p:nvPr>
        </p:nvSpPr>
        <p:spPr>
          <a:xfrm>
            <a:off x="4939141" y="3247495"/>
            <a:ext cx="2390991" cy="1805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>
                <a:solidFill>
                  <a:schemeClr val="lt1"/>
                </a:solidFill>
              </a:defRPr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>
                <a:solidFill>
                  <a:schemeClr val="lt1"/>
                </a:solidFill>
              </a:defRPr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>
                <a:solidFill>
                  <a:schemeClr val="lt1"/>
                </a:solidFill>
              </a:defRPr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90" name="Google Shape;190;p40"/>
          <p:cNvSpPr txBox="1">
            <a:spLocks noGrp="1"/>
          </p:cNvSpPr>
          <p:nvPr>
            <p:ph type="body" idx="4"/>
          </p:nvPr>
        </p:nvSpPr>
        <p:spPr>
          <a:xfrm>
            <a:off x="4936602" y="1442242"/>
            <a:ext cx="2390991" cy="1805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1000"/>
              </a:spcBef>
              <a:spcAft>
                <a:spcPts val="0"/>
              </a:spcAft>
              <a:buSzPts val="4798"/>
              <a:buNone/>
              <a:defRPr sz="5998" b="1">
                <a:solidFill>
                  <a:schemeClr val="lt1"/>
                </a:solidFill>
              </a:defRPr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>
                <a:solidFill>
                  <a:schemeClr val="lt1"/>
                </a:solidFill>
              </a:defRPr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>
                <a:solidFill>
                  <a:schemeClr val="lt1"/>
                </a:solidFill>
              </a:defRPr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>
                <a:solidFill>
                  <a:schemeClr val="lt1"/>
                </a:solidFill>
              </a:defRPr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91" name="Google Shape;191;p40"/>
          <p:cNvSpPr txBox="1">
            <a:spLocks noGrp="1"/>
          </p:cNvSpPr>
          <p:nvPr>
            <p:ph type="body" idx="5"/>
          </p:nvPr>
        </p:nvSpPr>
        <p:spPr>
          <a:xfrm>
            <a:off x="7350263" y="3247495"/>
            <a:ext cx="2423680" cy="1805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>
                <a:solidFill>
                  <a:schemeClr val="lt1"/>
                </a:solidFill>
              </a:defRPr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>
                <a:solidFill>
                  <a:schemeClr val="lt1"/>
                </a:solidFill>
              </a:defRPr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>
                <a:solidFill>
                  <a:schemeClr val="lt1"/>
                </a:solidFill>
              </a:defRPr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92" name="Google Shape;192;p40"/>
          <p:cNvSpPr txBox="1">
            <a:spLocks noGrp="1"/>
          </p:cNvSpPr>
          <p:nvPr>
            <p:ph type="body" idx="6"/>
          </p:nvPr>
        </p:nvSpPr>
        <p:spPr>
          <a:xfrm>
            <a:off x="7347730" y="1442242"/>
            <a:ext cx="2423680" cy="1805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1000"/>
              </a:spcBef>
              <a:spcAft>
                <a:spcPts val="0"/>
              </a:spcAft>
              <a:buSzPts val="4798"/>
              <a:buNone/>
              <a:defRPr sz="5998" b="1">
                <a:solidFill>
                  <a:schemeClr val="lt1"/>
                </a:solidFill>
              </a:defRPr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>
                <a:solidFill>
                  <a:schemeClr val="lt1"/>
                </a:solidFill>
              </a:defRPr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>
                <a:solidFill>
                  <a:schemeClr val="lt1"/>
                </a:solidFill>
              </a:defRPr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>
                <a:solidFill>
                  <a:schemeClr val="lt1"/>
                </a:solidFill>
              </a:defRPr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93" name="Google Shape;193;p40"/>
          <p:cNvSpPr txBox="1">
            <a:spLocks noGrp="1"/>
          </p:cNvSpPr>
          <p:nvPr>
            <p:ph type="body" idx="7"/>
          </p:nvPr>
        </p:nvSpPr>
        <p:spPr>
          <a:xfrm>
            <a:off x="9764633" y="3247495"/>
            <a:ext cx="2427370" cy="1805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>
                <a:solidFill>
                  <a:schemeClr val="lt1"/>
                </a:solidFill>
              </a:defRPr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>
                <a:solidFill>
                  <a:schemeClr val="lt1"/>
                </a:solidFill>
              </a:defRPr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>
                <a:solidFill>
                  <a:schemeClr val="lt1"/>
                </a:solidFill>
              </a:defRPr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94" name="Google Shape;194;p40"/>
          <p:cNvSpPr txBox="1">
            <a:spLocks noGrp="1"/>
          </p:cNvSpPr>
          <p:nvPr>
            <p:ph type="body" idx="8"/>
          </p:nvPr>
        </p:nvSpPr>
        <p:spPr>
          <a:xfrm>
            <a:off x="9762099" y="1442242"/>
            <a:ext cx="2427370" cy="1805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1000"/>
              </a:spcBef>
              <a:spcAft>
                <a:spcPts val="0"/>
              </a:spcAft>
              <a:buSzPts val="4798"/>
              <a:buNone/>
              <a:defRPr sz="5998" b="1">
                <a:solidFill>
                  <a:schemeClr val="lt1"/>
                </a:solidFill>
              </a:defRPr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>
                <a:solidFill>
                  <a:schemeClr val="lt1"/>
                </a:solidFill>
              </a:defRPr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>
                <a:solidFill>
                  <a:schemeClr val="lt1"/>
                </a:solidFill>
              </a:defRPr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>
                <a:solidFill>
                  <a:schemeClr val="lt1"/>
                </a:solidFill>
              </a:defRPr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95" name="Google Shape;195;p40"/>
          <p:cNvSpPr txBox="1">
            <a:spLocks noGrp="1"/>
          </p:cNvSpPr>
          <p:nvPr>
            <p:ph type="body" idx="9"/>
          </p:nvPr>
        </p:nvSpPr>
        <p:spPr>
          <a:xfrm>
            <a:off x="-16435" y="3247495"/>
            <a:ext cx="2502342" cy="1805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>
                <a:solidFill>
                  <a:schemeClr val="lt1"/>
                </a:solidFill>
              </a:defRPr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>
                <a:solidFill>
                  <a:schemeClr val="lt1"/>
                </a:solidFill>
              </a:defRPr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>
                <a:solidFill>
                  <a:schemeClr val="lt1"/>
                </a:solidFill>
              </a:defRPr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96" name="Google Shape;196;p40"/>
          <p:cNvSpPr txBox="1">
            <a:spLocks noGrp="1"/>
          </p:cNvSpPr>
          <p:nvPr>
            <p:ph type="body" idx="13"/>
          </p:nvPr>
        </p:nvSpPr>
        <p:spPr>
          <a:xfrm>
            <a:off x="-18969" y="1442242"/>
            <a:ext cx="2502342" cy="1805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1000"/>
              </a:spcBef>
              <a:spcAft>
                <a:spcPts val="0"/>
              </a:spcAft>
              <a:buSzPts val="4798"/>
              <a:buNone/>
              <a:defRPr sz="5998" b="1">
                <a:solidFill>
                  <a:schemeClr val="lt1"/>
                </a:solidFill>
              </a:defRPr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>
                <a:solidFill>
                  <a:schemeClr val="lt1"/>
                </a:solidFill>
              </a:defRPr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>
                <a:solidFill>
                  <a:schemeClr val="lt1"/>
                </a:solidFill>
              </a:defRPr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>
                <a:solidFill>
                  <a:schemeClr val="lt1"/>
                </a:solidFill>
              </a:defRPr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7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9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2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91" name="Google Shape;91;p2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Google Shape;11;p13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" name="Google Shape;12;p13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" name="Google Shape;13;p1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4" name="Google Shape;14;p13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1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3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17" name="Google Shape;17;p13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18" name="Google Shape;18;p13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9" name="Google Shape;19;p13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13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1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"/>
          <p:cNvSpPr/>
          <p:nvPr/>
        </p:nvSpPr>
        <p:spPr>
          <a:xfrm>
            <a:off x="-2" y="2"/>
            <a:ext cx="682578" cy="6857997"/>
          </a:xfrm>
          <a:prstGeom prst="rect">
            <a:avLst/>
          </a:prstGeom>
          <a:solidFill>
            <a:schemeClr val="accent1"/>
          </a:solidFill>
          <a:ln w="19050" cap="rnd" cmpd="sng">
            <a:solidFill>
              <a:srgbClr val="698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64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3" name="Google Shape;203;p1"/>
          <p:cNvSpPr txBox="1"/>
          <p:nvPr/>
        </p:nvSpPr>
        <p:spPr>
          <a:xfrm rot="-5400000">
            <a:off x="-850006" y="3783167"/>
            <a:ext cx="2434107" cy="631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99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PARES DE BIOMIMÉTICA 1A</a:t>
            </a:r>
            <a:endParaRPr sz="564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204" name="Google Shape;204;p1"/>
          <p:cNvGraphicFramePr/>
          <p:nvPr>
            <p:extLst>
              <p:ext uri="{D42A27DB-BD31-4B8C-83A1-F6EECF244321}">
                <p14:modId xmlns:p14="http://schemas.microsoft.com/office/powerpoint/2010/main" val="2653442303"/>
              </p:ext>
            </p:extLst>
          </p:nvPr>
        </p:nvGraphicFramePr>
        <p:xfrm>
          <a:off x="5743978" y="719664"/>
          <a:ext cx="6270575" cy="4828150"/>
        </p:xfrm>
        <a:graphic>
          <a:graphicData uri="http://schemas.openxmlformats.org/drawingml/2006/table">
            <a:tbl>
              <a:tblPr firstRow="1" bandRow="1">
                <a:noFill/>
                <a:tableStyleId>{35432002-8176-4BD8-A3AE-B9EA2E5790CA}</a:tableStyleId>
              </a:tblPr>
              <a:tblGrid>
                <a:gridCol w="226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6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8825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 b="1" u="none" strike="noStrike" cap="none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CORAIS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50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u="none" strike="noStrike" cap="none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TIPO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Eco Sistema subaquatico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2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u="none" strike="noStrike" cap="none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SUPER PODER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GB" sz="2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</a:t>
                      </a:r>
                      <a:r>
                        <a:rPr lang="en-GB" sz="20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menos</a:t>
                      </a:r>
                      <a:r>
                        <a:rPr lang="en-GB" sz="2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de 0.1% de </a:t>
                      </a:r>
                      <a:r>
                        <a:rPr lang="en-GB" sz="20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área</a:t>
                      </a:r>
                      <a:r>
                        <a:rPr lang="en-GB" sz="2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do ocean no </a:t>
                      </a:r>
                      <a:r>
                        <a:rPr lang="en-GB" sz="20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mundo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GB" sz="2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</a:t>
                      </a:r>
                      <a:r>
                        <a:rPr lang="en-GB" sz="20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hé</a:t>
                      </a:r>
                      <a:r>
                        <a:rPr lang="en-GB" sz="2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o habitat de </a:t>
                      </a:r>
                      <a:r>
                        <a:rPr lang="en-GB" sz="20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pelo</a:t>
                      </a:r>
                      <a:r>
                        <a:rPr lang="en-GB" sz="2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GB" sz="20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menos</a:t>
                      </a:r>
                      <a:r>
                        <a:rPr lang="en-GB" sz="2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25% de </a:t>
                      </a:r>
                      <a:r>
                        <a:rPr lang="en-GB" sz="20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todas</a:t>
                      </a:r>
                      <a:r>
                        <a:rPr lang="en-GB" sz="2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as </a:t>
                      </a:r>
                      <a:r>
                        <a:rPr lang="en-GB" sz="20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espécies</a:t>
                      </a:r>
                      <a:r>
                        <a:rPr lang="en-GB" sz="2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GB" sz="20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marinhas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940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2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Um recife de coral é composto por milhares de animais de corpo mole, chamados pólipos de coral, que acumulam camadas de carbonato de cálcio ao longo do tempo. Eles são cruciais para a sobrevivência da vida na Terra.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05" name="Google Shape;205;p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5994" r="6118"/>
          <a:stretch/>
        </p:blipFill>
        <p:spPr>
          <a:xfrm>
            <a:off x="708345" y="-2"/>
            <a:ext cx="4520484" cy="6858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0"/>
          <p:cNvSpPr/>
          <p:nvPr/>
        </p:nvSpPr>
        <p:spPr>
          <a:xfrm>
            <a:off x="-2" y="2"/>
            <a:ext cx="682578" cy="6857997"/>
          </a:xfrm>
          <a:prstGeom prst="rect">
            <a:avLst/>
          </a:prstGeom>
          <a:solidFill>
            <a:schemeClr val="accent1"/>
          </a:solidFill>
          <a:ln w="19050" cap="rnd" cmpd="sng">
            <a:solidFill>
              <a:srgbClr val="698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64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7" name="Google Shape;287;p10"/>
          <p:cNvSpPr txBox="1"/>
          <p:nvPr/>
        </p:nvSpPr>
        <p:spPr>
          <a:xfrm rot="-5400000">
            <a:off x="-850006" y="3783167"/>
            <a:ext cx="2434107" cy="631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99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PARES DE BIOMIMÉTICA 5B</a:t>
            </a:r>
            <a:endParaRPr sz="564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288" name="Google Shape;288;p10"/>
          <p:cNvGraphicFramePr/>
          <p:nvPr>
            <p:extLst>
              <p:ext uri="{D42A27DB-BD31-4B8C-83A1-F6EECF244321}">
                <p14:modId xmlns:p14="http://schemas.microsoft.com/office/powerpoint/2010/main" val="4142459972"/>
              </p:ext>
            </p:extLst>
          </p:nvPr>
        </p:nvGraphicFramePr>
        <p:xfrm>
          <a:off x="5743978" y="719667"/>
          <a:ext cx="6270600" cy="4420850"/>
        </p:xfrm>
        <a:graphic>
          <a:graphicData uri="http://schemas.openxmlformats.org/drawingml/2006/table">
            <a:tbl>
              <a:tblPr firstRow="1" bandRow="1">
                <a:noFill/>
                <a:tableStyleId>{35432002-8176-4BD8-A3AE-B9EA2E5790CA}</a:tableStyleId>
              </a:tblPr>
              <a:tblGrid>
                <a:gridCol w="313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6375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 b="1" u="none" strike="noStrike" cap="none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LUVAS DE ESCALAR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4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2400"/>
                        <a:buFont typeface="Calibri"/>
                        <a:buNone/>
                      </a:pPr>
                      <a:r>
                        <a:rPr lang="en-GB" sz="2400" b="1" u="none" strike="noStrike" cap="none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ANO DA DESCOBERTA</a:t>
                      </a: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2014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45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u="none" strike="noStrike" cap="none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SUPER PODER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</a:t>
                      </a:r>
                      <a:r>
                        <a:rPr lang="en-GB" sz="20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Os</a:t>
                      </a:r>
                      <a:r>
                        <a:rPr lang="en-GB" sz="2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GB" sz="20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seres</a:t>
                      </a:r>
                      <a:r>
                        <a:rPr lang="en-GB" sz="2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pt-PT" sz="2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humanos podem escalar paredes de vidro facilmente com essas luvas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4575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2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luva </a:t>
                      </a:r>
                      <a:r>
                        <a:rPr lang="pt-PT" sz="20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gecko</a:t>
                      </a:r>
                      <a:r>
                        <a:rPr lang="pt-PT" sz="2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é uma almofada de 24 ladrilhos cobertos por um adesivo sintético que compartilha grandes cargas - como o peso de um corpo humano - por todos os ladrilhos uniformemente.</a:t>
                      </a:r>
                      <a:endParaRPr sz="20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89" name="Google Shape;289;p10"/>
          <p:cNvSpPr txBox="1">
            <a:spLocks noGrp="1"/>
          </p:cNvSpPr>
          <p:nvPr>
            <p:ph type="body" idx="1"/>
          </p:nvPr>
        </p:nvSpPr>
        <p:spPr>
          <a:xfrm>
            <a:off x="6400801" y="3818400"/>
            <a:ext cx="5334095" cy="1789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pic>
        <p:nvPicPr>
          <p:cNvPr id="290" name="Google Shape;290;p10" descr="A glove on a white background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2576" y="0"/>
            <a:ext cx="459076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1"/>
          <p:cNvSpPr/>
          <p:nvPr/>
        </p:nvSpPr>
        <p:spPr>
          <a:xfrm>
            <a:off x="-2" y="2"/>
            <a:ext cx="682578" cy="6857997"/>
          </a:xfrm>
          <a:prstGeom prst="rect">
            <a:avLst/>
          </a:prstGeom>
          <a:solidFill>
            <a:schemeClr val="accent1"/>
          </a:solidFill>
          <a:ln w="19050" cap="rnd" cmpd="sng">
            <a:solidFill>
              <a:srgbClr val="698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64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7" name="Google Shape;297;p11"/>
          <p:cNvSpPr txBox="1"/>
          <p:nvPr/>
        </p:nvSpPr>
        <p:spPr>
          <a:xfrm rot="-5400000">
            <a:off x="-850006" y="3783167"/>
            <a:ext cx="2434107" cy="631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99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PARES DE BIOMIMÉTICA 6A</a:t>
            </a:r>
            <a:endParaRPr sz="564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298" name="Google Shape;298;p11"/>
          <p:cNvGraphicFramePr/>
          <p:nvPr>
            <p:extLst>
              <p:ext uri="{D42A27DB-BD31-4B8C-83A1-F6EECF244321}">
                <p14:modId xmlns:p14="http://schemas.microsoft.com/office/powerpoint/2010/main" val="3739166961"/>
              </p:ext>
            </p:extLst>
          </p:nvPr>
        </p:nvGraphicFramePr>
        <p:xfrm>
          <a:off x="5743978" y="719667"/>
          <a:ext cx="6270600" cy="5017875"/>
        </p:xfrm>
        <a:graphic>
          <a:graphicData uri="http://schemas.openxmlformats.org/drawingml/2006/table">
            <a:tbl>
              <a:tblPr firstRow="1" bandRow="1">
                <a:noFill/>
                <a:tableStyleId>{35432002-8176-4BD8-A3AE-B9EA2E5790CA}</a:tableStyleId>
              </a:tblPr>
              <a:tblGrid>
                <a:gridCol w="313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720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 b="1" u="none" strike="noStrike" cap="none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PANGOLIN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45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u="none" strike="noStrike" cap="none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TIPO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Mamífero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45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u="none" strike="noStrike" cap="none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SUPER PODER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Char char="-"/>
                      </a:pPr>
                      <a:r>
                        <a:rPr lang="pt-PT" sz="2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sob ameaça, enrola-se numa bola apertada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Char char="-"/>
                      </a:pPr>
                      <a:r>
                        <a:rPr lang="pt-PT" sz="2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ele usa a sua cauda de escamas afiadas como defesa</a:t>
                      </a:r>
                      <a:endParaRPr sz="20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4575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2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Embora muitos pensem neles como répteis, os pangolins são mamíferos. Eles são os únicos mamíferos totalmente cobertos por escamas e usam essas escamas para se protegerem de predadores.</a:t>
                      </a:r>
                      <a:endParaRPr sz="20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99" name="Google Shape;299;p11"/>
          <p:cNvSpPr txBox="1">
            <a:spLocks noGrp="1"/>
          </p:cNvSpPr>
          <p:nvPr>
            <p:ph type="body" idx="1"/>
          </p:nvPr>
        </p:nvSpPr>
        <p:spPr>
          <a:xfrm>
            <a:off x="6400801" y="3818400"/>
            <a:ext cx="5334095" cy="1789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pic>
        <p:nvPicPr>
          <p:cNvPr id="300" name="Google Shape;30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2576" y="0"/>
            <a:ext cx="455524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2"/>
          <p:cNvSpPr/>
          <p:nvPr/>
        </p:nvSpPr>
        <p:spPr>
          <a:xfrm>
            <a:off x="-2" y="2"/>
            <a:ext cx="682578" cy="6857997"/>
          </a:xfrm>
          <a:prstGeom prst="rect">
            <a:avLst/>
          </a:prstGeom>
          <a:solidFill>
            <a:schemeClr val="accent1"/>
          </a:solidFill>
          <a:ln w="19050" cap="rnd" cmpd="sng">
            <a:solidFill>
              <a:srgbClr val="698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64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7" name="Google Shape;307;p12"/>
          <p:cNvSpPr txBox="1"/>
          <p:nvPr/>
        </p:nvSpPr>
        <p:spPr>
          <a:xfrm rot="-5400000">
            <a:off x="-850006" y="3783167"/>
            <a:ext cx="2434107" cy="631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99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PARES DE BIOMIMÉTICA 6B</a:t>
            </a:r>
            <a:endParaRPr sz="564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308" name="Google Shape;308;p12"/>
          <p:cNvGraphicFramePr/>
          <p:nvPr>
            <p:extLst>
              <p:ext uri="{D42A27DB-BD31-4B8C-83A1-F6EECF244321}">
                <p14:modId xmlns:p14="http://schemas.microsoft.com/office/powerpoint/2010/main" val="1513924809"/>
              </p:ext>
            </p:extLst>
          </p:nvPr>
        </p:nvGraphicFramePr>
        <p:xfrm>
          <a:off x="5743978" y="719667"/>
          <a:ext cx="6270600" cy="4598125"/>
        </p:xfrm>
        <a:graphic>
          <a:graphicData uri="http://schemas.openxmlformats.org/drawingml/2006/table">
            <a:tbl>
              <a:tblPr firstRow="1" bandRow="1">
                <a:noFill/>
                <a:tableStyleId>{35432002-8176-4BD8-A3AE-B9EA2E5790CA}</a:tableStyleId>
              </a:tblPr>
              <a:tblGrid>
                <a:gridCol w="313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8325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 b="1" u="none" strike="noStrike" cap="none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PANGOLIN MOCHILA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4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2400"/>
                        <a:buFont typeface="Calibri"/>
                        <a:buNone/>
                      </a:pPr>
                      <a:r>
                        <a:rPr lang="en-GB" sz="2400" b="1" u="none" strike="noStrike" cap="none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ANO DA DESCOBERTA</a:t>
                      </a: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2010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45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u="none" strike="noStrike" cap="none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SUPER PODER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Char char="-"/>
                      </a:pPr>
                      <a:r>
                        <a:rPr lang="pt-PT" sz="2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durável e flexível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Char char="-"/>
                      </a:pPr>
                      <a:r>
                        <a:rPr lang="pt-PT" sz="2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fácil acesso ao conteúdo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4575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2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 design é organizado de forma a que as peças se retraiam umas sobre as outras, em vez de um zíper padrão. O design imita as escamas afiadas como navalhas nas costas do pangolim espinhoso.</a:t>
                      </a:r>
                      <a:endParaRPr sz="20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09" name="Google Shape;309;p12"/>
          <p:cNvSpPr txBox="1">
            <a:spLocks noGrp="1"/>
          </p:cNvSpPr>
          <p:nvPr>
            <p:ph type="body" idx="1"/>
          </p:nvPr>
        </p:nvSpPr>
        <p:spPr>
          <a:xfrm>
            <a:off x="6400801" y="3818400"/>
            <a:ext cx="5334095" cy="1789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pic>
        <p:nvPicPr>
          <p:cNvPr id="310" name="Google Shape;310;p12" descr="A picture containing several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2576" y="0"/>
            <a:ext cx="456412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"/>
          <p:cNvSpPr/>
          <p:nvPr/>
        </p:nvSpPr>
        <p:spPr>
          <a:xfrm>
            <a:off x="-2" y="2"/>
            <a:ext cx="682578" cy="6857997"/>
          </a:xfrm>
          <a:prstGeom prst="rect">
            <a:avLst/>
          </a:prstGeom>
          <a:solidFill>
            <a:schemeClr val="accent1"/>
          </a:solidFill>
          <a:ln w="19050" cap="rnd" cmpd="sng">
            <a:solidFill>
              <a:srgbClr val="698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64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2" name="Google Shape;212;p2"/>
          <p:cNvSpPr txBox="1"/>
          <p:nvPr/>
        </p:nvSpPr>
        <p:spPr>
          <a:xfrm rot="-5400000">
            <a:off x="-850006" y="3783167"/>
            <a:ext cx="2434107" cy="631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99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PARES DE BIOMIMÉTICA 1B</a:t>
            </a:r>
            <a:endParaRPr sz="564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213" name="Google Shape;213;p2"/>
          <p:cNvGraphicFramePr/>
          <p:nvPr>
            <p:extLst>
              <p:ext uri="{D42A27DB-BD31-4B8C-83A1-F6EECF244321}">
                <p14:modId xmlns:p14="http://schemas.microsoft.com/office/powerpoint/2010/main" val="18254815"/>
              </p:ext>
            </p:extLst>
          </p:nvPr>
        </p:nvGraphicFramePr>
        <p:xfrm>
          <a:off x="5743978" y="719664"/>
          <a:ext cx="6270575" cy="5314725"/>
        </p:xfrm>
        <a:graphic>
          <a:graphicData uri="http://schemas.openxmlformats.org/drawingml/2006/table">
            <a:tbl>
              <a:tblPr firstRow="1" bandRow="1">
                <a:noFill/>
                <a:tableStyleId>{35432002-8176-4BD8-A3AE-B9EA2E5790CA}</a:tableStyleId>
              </a:tblPr>
              <a:tblGrid>
                <a:gridCol w="2421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9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730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 b="1" u="none" strike="noStrike" cap="none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CIMENTO NEUTRO DE CARBONO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72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u="none" strike="noStrike" cap="none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ANO DA DESCOBERTA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Século</a:t>
                      </a:r>
                      <a:r>
                        <a:rPr lang="en-GB" sz="2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XXI , por volta de 2020 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1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u="none" strike="noStrike" cap="none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SUPER PODER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Char char="-"/>
                      </a:pPr>
                      <a:r>
                        <a:rPr lang="en-GB" sz="20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Captura</a:t>
                      </a:r>
                      <a:r>
                        <a:rPr lang="en-GB" sz="2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as </a:t>
                      </a:r>
                      <a:r>
                        <a:rPr lang="en-GB" sz="20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emissões</a:t>
                      </a:r>
                      <a:r>
                        <a:rPr lang="en-GB" sz="2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de CO2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Char char="-"/>
                      </a:pPr>
                      <a:r>
                        <a:rPr lang="en-GB" sz="2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material de </a:t>
                      </a:r>
                      <a:r>
                        <a:rPr lang="en-GB" sz="20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construção</a:t>
                      </a:r>
                      <a:r>
                        <a:rPr lang="en-GB" sz="2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GB" sz="20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durável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280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2000" b="0" i="0" u="none" strike="noStrike" cap="none" dirty="0">
                          <a:solidFill>
                            <a:srgbClr val="17171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primeira instalação em escala real para a captura de carbono foi construída na fábrica de cimento </a:t>
                      </a:r>
                      <a:r>
                        <a:rPr lang="pt-PT" sz="2000" b="0" i="0" u="none" strike="noStrike" cap="none" dirty="0" err="1">
                          <a:solidFill>
                            <a:srgbClr val="17171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Brevik</a:t>
                      </a:r>
                      <a:r>
                        <a:rPr lang="pt-PT" sz="2000" b="0" i="0" u="none" strike="noStrike" cap="none" dirty="0">
                          <a:solidFill>
                            <a:srgbClr val="17171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na Noruega. Até 1,8 milhão de toneladas de dióxido de carbono serão capturados anualmente a partir de 2030, o que será crucial para o meio ambiente.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14" name="Google Shape;214;p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8465" r="47339"/>
          <a:stretch/>
        </p:blipFill>
        <p:spPr>
          <a:xfrm>
            <a:off x="695459" y="2"/>
            <a:ext cx="4546244" cy="6857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"/>
          <p:cNvSpPr/>
          <p:nvPr/>
        </p:nvSpPr>
        <p:spPr>
          <a:xfrm>
            <a:off x="-2" y="2"/>
            <a:ext cx="682578" cy="6857997"/>
          </a:xfrm>
          <a:prstGeom prst="rect">
            <a:avLst/>
          </a:prstGeom>
          <a:solidFill>
            <a:schemeClr val="accent1"/>
          </a:solidFill>
          <a:ln w="19050" cap="rnd" cmpd="sng">
            <a:solidFill>
              <a:srgbClr val="698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64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1" name="Google Shape;221;p3"/>
          <p:cNvSpPr txBox="1"/>
          <p:nvPr/>
        </p:nvSpPr>
        <p:spPr>
          <a:xfrm rot="-5400000">
            <a:off x="-850006" y="3783167"/>
            <a:ext cx="2434107" cy="631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99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PARES DE BIOMIMÉTICA 2A</a:t>
            </a:r>
            <a:endParaRPr sz="564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222" name="Google Shape;222;p3"/>
          <p:cNvGraphicFramePr/>
          <p:nvPr>
            <p:extLst>
              <p:ext uri="{D42A27DB-BD31-4B8C-83A1-F6EECF244321}">
                <p14:modId xmlns:p14="http://schemas.microsoft.com/office/powerpoint/2010/main" val="2649719943"/>
              </p:ext>
            </p:extLst>
          </p:nvPr>
        </p:nvGraphicFramePr>
        <p:xfrm>
          <a:off x="5743978" y="719664"/>
          <a:ext cx="6270575" cy="4931400"/>
        </p:xfrm>
        <a:graphic>
          <a:graphicData uri="http://schemas.openxmlformats.org/drawingml/2006/table">
            <a:tbl>
              <a:tblPr firstRow="1" bandRow="1">
                <a:noFill/>
                <a:tableStyleId>{35432002-8176-4BD8-A3AE-B9EA2E5790CA}</a:tableStyleId>
              </a:tblPr>
              <a:tblGrid>
                <a:gridCol w="2367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0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96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 b="1" u="none" strike="noStrike" cap="none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BORBOLETA ROSA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69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u="none" strike="noStrike" cap="none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TIPO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Inseto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9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u="none" strike="noStrike" cap="none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SUPER PODER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</a:t>
                      </a:r>
                      <a:r>
                        <a:rPr lang="en-GB" sz="20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Asas</a:t>
                      </a:r>
                      <a:r>
                        <a:rPr lang="en-GB" sz="2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GB" sz="20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prestas</a:t>
                      </a:r>
                      <a:r>
                        <a:rPr lang="en-GB" sz="2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GB" sz="20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absorvem</a:t>
                      </a:r>
                      <a:r>
                        <a:rPr lang="en-GB" sz="2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GB" sz="20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energia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140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2000" b="0" i="0" u="none" strike="noStrike" cap="none" dirty="0">
                          <a:solidFill>
                            <a:srgbClr val="17171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borboleta rosa é nativa do sudeste da Ásia e as suas asas são construídas a partir de pequenas escamas cobertas por orifícios espaçados. As borboletas são indicadores de um ambiente e ecossistemas saudáveis ​​e polinizam as plantas nos jardins.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23" name="Google Shape;223;p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5894" t="403" r="46908" b="-2337"/>
          <a:stretch/>
        </p:blipFill>
        <p:spPr>
          <a:xfrm>
            <a:off x="682585" y="4"/>
            <a:ext cx="4542503" cy="6990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"/>
          <p:cNvSpPr/>
          <p:nvPr/>
        </p:nvSpPr>
        <p:spPr>
          <a:xfrm>
            <a:off x="-2" y="2"/>
            <a:ext cx="682578" cy="6857997"/>
          </a:xfrm>
          <a:prstGeom prst="rect">
            <a:avLst/>
          </a:prstGeom>
          <a:solidFill>
            <a:schemeClr val="accent1"/>
          </a:solidFill>
          <a:ln w="19050" cap="rnd" cmpd="sng">
            <a:solidFill>
              <a:srgbClr val="698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64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0" name="Google Shape;230;p4"/>
          <p:cNvSpPr txBox="1"/>
          <p:nvPr/>
        </p:nvSpPr>
        <p:spPr>
          <a:xfrm rot="16200000">
            <a:off x="-824252" y="4268600"/>
            <a:ext cx="2434107" cy="631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99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PARES DE BIOMIMÉTICA 2B</a:t>
            </a:r>
            <a:endParaRPr sz="564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231" name="Google Shape;231;p4"/>
          <p:cNvGraphicFramePr/>
          <p:nvPr>
            <p:extLst>
              <p:ext uri="{D42A27DB-BD31-4B8C-83A1-F6EECF244321}">
                <p14:modId xmlns:p14="http://schemas.microsoft.com/office/powerpoint/2010/main" val="2204138494"/>
              </p:ext>
            </p:extLst>
          </p:nvPr>
        </p:nvGraphicFramePr>
        <p:xfrm>
          <a:off x="5743978" y="719667"/>
          <a:ext cx="6270575" cy="5294825"/>
        </p:xfrm>
        <a:graphic>
          <a:graphicData uri="http://schemas.openxmlformats.org/drawingml/2006/table">
            <a:tbl>
              <a:tblPr firstRow="1" bandRow="1">
                <a:noFill/>
                <a:tableStyleId>{35432002-8176-4BD8-A3AE-B9EA2E5790CA}</a:tableStyleId>
              </a:tblPr>
              <a:tblGrid>
                <a:gridCol w="234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7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04575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 b="1" u="none" strike="noStrike" cap="none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PAINÉIS SOLARES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 b="1" u="none" strike="noStrike" cap="none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GB" sz="4000" b="1" u="none" strike="noStrike" cap="none" dirty="0" err="1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técnica</a:t>
                      </a:r>
                      <a:r>
                        <a:rPr lang="en-GB" sz="4000" b="1" u="none" strike="noStrike" cap="none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de Siddique)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4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u="none" strike="noStrike" cap="none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ANO DA DESCOBERTA</a:t>
                      </a: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2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Raízes de energia solar1839, técnica de </a:t>
                      </a:r>
                      <a:r>
                        <a:rPr lang="pt-PT" sz="20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Siddique</a:t>
                      </a:r>
                      <a:r>
                        <a:rPr lang="pt-PT" sz="2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por volta de 2016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9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u="none" strike="noStrike" cap="none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SUPER PODER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</a:t>
                      </a:r>
                      <a:r>
                        <a:rPr lang="pt-PT" sz="2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produzem mais energia ao longo do dia, não apenas durante algumas horas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6575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2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 células de </a:t>
                      </a:r>
                      <a:r>
                        <a:rPr lang="pt-PT" sz="20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Siddique</a:t>
                      </a:r>
                      <a:r>
                        <a:rPr lang="pt-PT" sz="2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podem absorver muita luz, independentemente do ângulo do sol. As tecnologias solares convertem a luz solar em energia elétrica e são amigas do ambiente.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32" name="Google Shape;232;p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38753" r="-39152"/>
          <a:stretch/>
        </p:blipFill>
        <p:spPr>
          <a:xfrm>
            <a:off x="734093" y="1"/>
            <a:ext cx="7397033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"/>
          <p:cNvSpPr/>
          <p:nvPr/>
        </p:nvSpPr>
        <p:spPr>
          <a:xfrm>
            <a:off x="-2" y="2"/>
            <a:ext cx="682578" cy="6857997"/>
          </a:xfrm>
          <a:prstGeom prst="rect">
            <a:avLst/>
          </a:prstGeom>
          <a:solidFill>
            <a:schemeClr val="accent1"/>
          </a:solidFill>
          <a:ln w="19050" cap="rnd" cmpd="sng">
            <a:solidFill>
              <a:srgbClr val="698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64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9" name="Google Shape;239;p5"/>
          <p:cNvSpPr txBox="1"/>
          <p:nvPr/>
        </p:nvSpPr>
        <p:spPr>
          <a:xfrm rot="-5400000">
            <a:off x="-850006" y="3783167"/>
            <a:ext cx="2434107" cy="631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99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PARES DE BIOMIMÉTICA 3A</a:t>
            </a:r>
            <a:endParaRPr sz="564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240" name="Google Shape;240;p5"/>
          <p:cNvGraphicFramePr/>
          <p:nvPr>
            <p:extLst>
              <p:ext uri="{D42A27DB-BD31-4B8C-83A1-F6EECF244321}">
                <p14:modId xmlns:p14="http://schemas.microsoft.com/office/powerpoint/2010/main" val="3675918738"/>
              </p:ext>
            </p:extLst>
          </p:nvPr>
        </p:nvGraphicFramePr>
        <p:xfrm>
          <a:off x="5743978" y="719664"/>
          <a:ext cx="6270575" cy="4756200"/>
        </p:xfrm>
        <a:graphic>
          <a:graphicData uri="http://schemas.openxmlformats.org/drawingml/2006/table">
            <a:tbl>
              <a:tblPr firstRow="1" bandRow="1">
                <a:noFill/>
                <a:tableStyleId>{35432002-8176-4BD8-A3AE-B9EA2E5790CA}</a:tableStyleId>
              </a:tblPr>
              <a:tblGrid>
                <a:gridCol w="232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2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1875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 b="1" u="none" strike="noStrike" cap="none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GATO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6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u="none" strike="noStrike" cap="none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TIPO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Mamífero </a:t>
                      </a:r>
                      <a:r>
                        <a:rPr lang="en-GB" sz="20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Carnívoro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7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u="none" strike="noStrike" cap="none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SUPER PODER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Char char="-"/>
                      </a:pPr>
                      <a:r>
                        <a:rPr lang="pt-PT" sz="2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corpo forte e flexível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Char char="-"/>
                      </a:pPr>
                      <a:r>
                        <a:rPr lang="pt-PT" sz="2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reflexos rápidos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Char char="-"/>
                      </a:pPr>
                      <a:r>
                        <a:rPr lang="pt-PT" sz="2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dentes afiados e garras retráteis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Char char="-"/>
                      </a:pPr>
                      <a:r>
                        <a:rPr lang="pt-PT" sz="2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visão noturna bem desenvolvida e olfato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457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pt-PT" sz="2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Os gatos podem saltar até 6 vezes a sua altura e correr até 30 </a:t>
                      </a:r>
                      <a:r>
                        <a:rPr lang="pt-PT" sz="20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mph</a:t>
                      </a:r>
                      <a:r>
                        <a:rPr lang="pt-PT" sz="2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1 ano de sua vida equivale a 15 anos de vida de um ser humano. Eles dormem cerca de 13 a 16 horas por dia (70% de sua vida).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41" name="Google Shape;241;p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7752" b="14206"/>
          <a:stretch/>
        </p:blipFill>
        <p:spPr>
          <a:xfrm>
            <a:off x="682585" y="2"/>
            <a:ext cx="4546645" cy="6857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6"/>
          <p:cNvSpPr/>
          <p:nvPr/>
        </p:nvSpPr>
        <p:spPr>
          <a:xfrm>
            <a:off x="-2" y="2"/>
            <a:ext cx="682578" cy="6857997"/>
          </a:xfrm>
          <a:prstGeom prst="rect">
            <a:avLst/>
          </a:prstGeom>
          <a:solidFill>
            <a:schemeClr val="accent1"/>
          </a:solidFill>
          <a:ln w="19050" cap="rnd" cmpd="sng">
            <a:solidFill>
              <a:srgbClr val="698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64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8" name="Google Shape;248;p6"/>
          <p:cNvSpPr txBox="1"/>
          <p:nvPr/>
        </p:nvSpPr>
        <p:spPr>
          <a:xfrm rot="-5400000">
            <a:off x="-850006" y="3783167"/>
            <a:ext cx="2434107" cy="631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99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PARES DE BIOMIMÉTICA 3B</a:t>
            </a:r>
            <a:endParaRPr sz="564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249" name="Google Shape;249;p6"/>
          <p:cNvGraphicFramePr/>
          <p:nvPr>
            <p:extLst>
              <p:ext uri="{D42A27DB-BD31-4B8C-83A1-F6EECF244321}">
                <p14:modId xmlns:p14="http://schemas.microsoft.com/office/powerpoint/2010/main" val="369150634"/>
              </p:ext>
            </p:extLst>
          </p:nvPr>
        </p:nvGraphicFramePr>
        <p:xfrm>
          <a:off x="5743978" y="719667"/>
          <a:ext cx="6270600" cy="4598125"/>
        </p:xfrm>
        <a:graphic>
          <a:graphicData uri="http://schemas.openxmlformats.org/drawingml/2006/table">
            <a:tbl>
              <a:tblPr firstRow="1" bandRow="1">
                <a:noFill/>
                <a:tableStyleId>{35432002-8176-4BD8-A3AE-B9EA2E5790CA}</a:tableStyleId>
              </a:tblPr>
              <a:tblGrid>
                <a:gridCol w="313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8325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 b="1" u="none" strike="noStrike" cap="none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REFLETORES de ESTRADAS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45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u="none" strike="noStrike" cap="none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ANO DA DESCOBERTA</a:t>
                      </a: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Por volta de 1934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45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u="none" strike="noStrike" cap="none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SUPER PODER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</a:t>
                      </a:r>
                      <a:r>
                        <a:rPr lang="pt-PT" sz="2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ajudam os motoristas a seguirem a estrada no escuro ou nevoeiro.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4575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2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Os refletores vêm em tamanhos diferentes e estão disponíveis em alumínio, plástico ABS rígido ou vidro. Eles são construídos para serem capazes de suportar cargas pesadas e </a:t>
                      </a:r>
                      <a:r>
                        <a:rPr lang="pt-PT" sz="20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impatos</a:t>
                      </a:r>
                      <a:r>
                        <a:rPr lang="pt-PT" sz="2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severos.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50" name="Google Shape;250;p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29321" r="29457"/>
          <a:stretch/>
        </p:blipFill>
        <p:spPr>
          <a:xfrm>
            <a:off x="682576" y="2"/>
            <a:ext cx="4513007" cy="6857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7"/>
          <p:cNvSpPr/>
          <p:nvPr/>
        </p:nvSpPr>
        <p:spPr>
          <a:xfrm>
            <a:off x="-2" y="2"/>
            <a:ext cx="682578" cy="6857997"/>
          </a:xfrm>
          <a:prstGeom prst="rect">
            <a:avLst/>
          </a:prstGeom>
          <a:solidFill>
            <a:schemeClr val="accent1"/>
          </a:solidFill>
          <a:ln w="19050" cap="rnd" cmpd="sng">
            <a:solidFill>
              <a:srgbClr val="698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64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7" name="Google Shape;257;p7"/>
          <p:cNvSpPr txBox="1"/>
          <p:nvPr/>
        </p:nvSpPr>
        <p:spPr>
          <a:xfrm rot="-5400000">
            <a:off x="-850006" y="3783167"/>
            <a:ext cx="2434107" cy="631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99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PARES DE BIOMIMÉTICA 4A</a:t>
            </a:r>
            <a:endParaRPr sz="564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258" name="Google Shape;258;p7"/>
          <p:cNvGraphicFramePr/>
          <p:nvPr>
            <p:extLst>
              <p:ext uri="{D42A27DB-BD31-4B8C-83A1-F6EECF244321}">
                <p14:modId xmlns:p14="http://schemas.microsoft.com/office/powerpoint/2010/main" val="3615429335"/>
              </p:ext>
            </p:extLst>
          </p:nvPr>
        </p:nvGraphicFramePr>
        <p:xfrm>
          <a:off x="5743978" y="719667"/>
          <a:ext cx="6270600" cy="4778625"/>
        </p:xfrm>
        <a:graphic>
          <a:graphicData uri="http://schemas.openxmlformats.org/drawingml/2006/table">
            <a:tbl>
              <a:tblPr firstRow="1" bandRow="1">
                <a:noFill/>
                <a:tableStyleId>{35432002-8176-4BD8-A3AE-B9EA2E5790CA}</a:tableStyleId>
              </a:tblPr>
              <a:tblGrid>
                <a:gridCol w="313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4025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 b="1" u="none" strike="noStrike" cap="none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MOSQUITO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45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u="none" strike="noStrike" cap="none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TIPO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Inseto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45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u="none" strike="noStrike" cap="none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SUPER PODER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p</a:t>
                      </a:r>
                      <a:r>
                        <a:rPr lang="pt-PT" sz="20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enetra</a:t>
                      </a:r>
                      <a:r>
                        <a:rPr lang="pt-PT" sz="2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na pele humana sem dor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4575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2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 mosquito usa os 2 maxilares como </a:t>
                      </a:r>
                      <a:r>
                        <a:rPr lang="pt-PT" sz="20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micro-serras</a:t>
                      </a:r>
                      <a:r>
                        <a:rPr lang="pt-PT" sz="2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de frequência variável com dentes </a:t>
                      </a:r>
                      <a:r>
                        <a:rPr lang="pt-PT" sz="20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nanofiados</a:t>
                      </a:r>
                      <a:r>
                        <a:rPr lang="pt-PT" sz="2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para avançar  na pele. Isso permite que o mosquito insira o seu fascículo de alimentação na pele humana usando uma força extremamente pequena.</a:t>
                      </a:r>
                      <a:endParaRPr sz="20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9" name="Google Shape;259;p7"/>
          <p:cNvSpPr txBox="1">
            <a:spLocks noGrp="1"/>
          </p:cNvSpPr>
          <p:nvPr>
            <p:ph type="body" idx="1"/>
          </p:nvPr>
        </p:nvSpPr>
        <p:spPr>
          <a:xfrm>
            <a:off x="6400801" y="3818400"/>
            <a:ext cx="5334095" cy="1789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pic>
        <p:nvPicPr>
          <p:cNvPr id="260" name="Google Shape;260;p7" descr="A close up of a bug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2576" y="0"/>
            <a:ext cx="455524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8"/>
          <p:cNvSpPr/>
          <p:nvPr/>
        </p:nvSpPr>
        <p:spPr>
          <a:xfrm>
            <a:off x="-2" y="2"/>
            <a:ext cx="682578" cy="6857997"/>
          </a:xfrm>
          <a:prstGeom prst="rect">
            <a:avLst/>
          </a:prstGeom>
          <a:solidFill>
            <a:schemeClr val="accent1"/>
          </a:solidFill>
          <a:ln w="19050" cap="rnd" cmpd="sng">
            <a:solidFill>
              <a:srgbClr val="698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64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7" name="Google Shape;267;p8"/>
          <p:cNvSpPr txBox="1"/>
          <p:nvPr/>
        </p:nvSpPr>
        <p:spPr>
          <a:xfrm rot="-5400000">
            <a:off x="-850006" y="3783167"/>
            <a:ext cx="2434107" cy="631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99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PARES DE BIOMIMÉTICA 4B</a:t>
            </a:r>
            <a:endParaRPr sz="564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268" name="Google Shape;268;p8"/>
          <p:cNvGraphicFramePr/>
          <p:nvPr>
            <p:extLst>
              <p:ext uri="{D42A27DB-BD31-4B8C-83A1-F6EECF244321}">
                <p14:modId xmlns:p14="http://schemas.microsoft.com/office/powerpoint/2010/main" val="343870814"/>
              </p:ext>
            </p:extLst>
          </p:nvPr>
        </p:nvGraphicFramePr>
        <p:xfrm>
          <a:off x="5743978" y="719667"/>
          <a:ext cx="6270600" cy="4715700"/>
        </p:xfrm>
        <a:graphic>
          <a:graphicData uri="http://schemas.openxmlformats.org/drawingml/2006/table">
            <a:tbl>
              <a:tblPr firstRow="1" bandRow="1">
                <a:noFill/>
                <a:tableStyleId>{35432002-8176-4BD8-A3AE-B9EA2E5790CA}</a:tableStyleId>
              </a:tblPr>
              <a:tblGrid>
                <a:gridCol w="313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07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 b="1" u="none" strike="noStrike" cap="none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MICROAGULHA 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4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2400"/>
                        <a:buFont typeface="Calibri"/>
                        <a:buNone/>
                      </a:pPr>
                      <a:r>
                        <a:rPr lang="en-GB" sz="2400" b="1" u="none" strike="noStrike" cap="none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ANO DA DESCOBERTA</a:t>
                      </a: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2018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4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u="none" strike="noStrike" cap="none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SUPER PODER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</a:t>
                      </a:r>
                      <a:r>
                        <a:rPr lang="pt-PT" sz="2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Penetra a pele humana sem dor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4575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2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Os investigadores desenvolveram 2 agulhas. Uma perfura a pele e administra o medicamento ou tira sangue, a outra administra um anestésico leve. Como a tromba do mosquito, a primeira agulha é mais macia na ponta, enquanto a parte externa ao redor é serrilhada.</a:t>
                      </a:r>
                      <a:endParaRPr sz="20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9" name="Google Shape;269;p8"/>
          <p:cNvSpPr txBox="1">
            <a:spLocks noGrp="1"/>
          </p:cNvSpPr>
          <p:nvPr>
            <p:ph type="body" idx="1"/>
          </p:nvPr>
        </p:nvSpPr>
        <p:spPr>
          <a:xfrm>
            <a:off x="6400801" y="3818400"/>
            <a:ext cx="5334095" cy="1789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pic>
        <p:nvPicPr>
          <p:cNvPr id="270" name="Google Shape;270;p8" descr="A close-up of a syringe and a syringe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2577" y="0"/>
            <a:ext cx="453749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9"/>
          <p:cNvSpPr/>
          <p:nvPr/>
        </p:nvSpPr>
        <p:spPr>
          <a:xfrm>
            <a:off x="-2" y="2"/>
            <a:ext cx="682578" cy="6857997"/>
          </a:xfrm>
          <a:prstGeom prst="rect">
            <a:avLst/>
          </a:prstGeom>
          <a:solidFill>
            <a:schemeClr val="accent1"/>
          </a:solidFill>
          <a:ln w="19050" cap="rnd" cmpd="sng">
            <a:solidFill>
              <a:srgbClr val="698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64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7" name="Google Shape;277;p9"/>
          <p:cNvSpPr txBox="1"/>
          <p:nvPr/>
        </p:nvSpPr>
        <p:spPr>
          <a:xfrm rot="-5400000">
            <a:off x="-850006" y="3783167"/>
            <a:ext cx="2434107" cy="631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99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PARES DE BIOMIMÉTICA 5A</a:t>
            </a:r>
            <a:endParaRPr sz="564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278" name="Google Shape;278;p9"/>
          <p:cNvGraphicFramePr/>
          <p:nvPr>
            <p:extLst>
              <p:ext uri="{D42A27DB-BD31-4B8C-83A1-F6EECF244321}">
                <p14:modId xmlns:p14="http://schemas.microsoft.com/office/powerpoint/2010/main" val="4269579421"/>
              </p:ext>
            </p:extLst>
          </p:nvPr>
        </p:nvGraphicFramePr>
        <p:xfrm>
          <a:off x="5743978" y="719667"/>
          <a:ext cx="6270600" cy="4518225"/>
        </p:xfrm>
        <a:graphic>
          <a:graphicData uri="http://schemas.openxmlformats.org/drawingml/2006/table">
            <a:tbl>
              <a:tblPr firstRow="1" bandRow="1">
                <a:noFill/>
                <a:tableStyleId>{35432002-8176-4BD8-A3AE-B9EA2E5790CA}</a:tableStyleId>
              </a:tblPr>
              <a:tblGrid>
                <a:gridCol w="313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8425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 b="1" u="none" strike="noStrike" cap="none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GECKO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45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u="none" strike="noStrike" cap="none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TIPO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Reptile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45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u="none" strike="noStrike" cap="none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SUPER PODER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</a:t>
                      </a:r>
                      <a:r>
                        <a:rPr lang="pt-PT" sz="2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escalar paredes verticais devido aos minúsculos fios de cabelo na planta dos pés</a:t>
                      </a:r>
                      <a:endParaRPr sz="20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4575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2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Os </a:t>
                      </a:r>
                      <a:r>
                        <a:rPr lang="pt-PT" sz="20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Geckos</a:t>
                      </a:r>
                      <a:r>
                        <a:rPr lang="pt-PT" sz="2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são um tipo de lagarto encontrado em todos os continentes, exceto na Antártica, e vivem em quase todos os habitats, incluindo florestas tropicais, desertos e montanhas.</a:t>
                      </a:r>
                      <a:endParaRPr sz="20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79" name="Google Shape;279;p9"/>
          <p:cNvSpPr txBox="1">
            <a:spLocks noGrp="1"/>
          </p:cNvSpPr>
          <p:nvPr>
            <p:ph type="body" idx="1"/>
          </p:nvPr>
        </p:nvSpPr>
        <p:spPr>
          <a:xfrm>
            <a:off x="6400801" y="3818400"/>
            <a:ext cx="5334095" cy="1789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pic>
        <p:nvPicPr>
          <p:cNvPr id="280" name="Google Shape;280;p9" descr="A picture containing salamand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2576" y="-1"/>
            <a:ext cx="456806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787</Words>
  <Application>Microsoft Office PowerPoint</Application>
  <PresentationFormat>Ecrã Panorâmico</PresentationFormat>
  <Paragraphs>104</Paragraphs>
  <Slides>12</Slides>
  <Notes>12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12</vt:i4>
      </vt:variant>
    </vt:vector>
  </HeadingPairs>
  <TitlesOfParts>
    <vt:vector size="17" baseType="lpstr">
      <vt:lpstr>Arial</vt:lpstr>
      <vt:lpstr>Calibri</vt:lpstr>
      <vt:lpstr>Noto Sans Symbols</vt:lpstr>
      <vt:lpstr>Trebuchet MS</vt:lpstr>
      <vt:lpstr>Facet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Roxanna Ortega</dc:creator>
  <cp:lastModifiedBy>Bibliotecas AEL</cp:lastModifiedBy>
  <cp:revision>7</cp:revision>
  <dcterms:created xsi:type="dcterms:W3CDTF">2020-01-03T10:11:57Z</dcterms:created>
  <dcterms:modified xsi:type="dcterms:W3CDTF">2022-01-05T16:36:41Z</dcterms:modified>
</cp:coreProperties>
</file>